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56" r:id="rId5"/>
    <p:sldId id="257" r:id="rId6"/>
    <p:sldId id="258" r:id="rId7"/>
    <p:sldId id="262" r:id="rId8"/>
    <p:sldId id="269" r:id="rId9"/>
    <p:sldId id="268" r:id="rId10"/>
    <p:sldId id="264" r:id="rId11"/>
    <p:sldId id="270" r:id="rId12"/>
    <p:sldId id="263" r:id="rId13"/>
    <p:sldId id="267" r:id="rId14"/>
    <p:sldId id="265"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2500" autoAdjust="0"/>
  </p:normalViewPr>
  <p:slideViewPr>
    <p:cSldViewPr>
      <p:cViewPr varScale="1">
        <p:scale>
          <a:sx n="72" d="100"/>
          <a:sy n="72" d="100"/>
        </p:scale>
        <p:origin x="273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B7D115-13C2-4A73-B18F-8275D135D738}" type="datetimeFigureOut">
              <a:rPr lang="en-GB" smtClean="0"/>
              <a:t>14/05/2019</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AF77D2-3437-464F-AE07-9F058F729AE8}" type="slidenum">
              <a:rPr lang="en-GB" smtClean="0"/>
              <a:t>‹#›</a:t>
            </a:fld>
            <a:endParaRPr lang="en-GB"/>
          </a:p>
        </p:txBody>
      </p:sp>
    </p:spTree>
    <p:extLst>
      <p:ext uri="{BB962C8B-B14F-4D97-AF65-F5344CB8AC3E}">
        <p14:creationId xmlns:p14="http://schemas.microsoft.com/office/powerpoint/2010/main" val="20509556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GB" sz="1200" dirty="0" smtClean="0"/>
              <a:t>Deferred benefits</a:t>
            </a:r>
          </a:p>
          <a:p>
            <a:pPr marL="285750" indent="-285750">
              <a:buFont typeface="Arial" panose="020B0604020202020204" pitchFamily="34" charset="0"/>
              <a:buChar char="•"/>
            </a:pPr>
            <a:r>
              <a:rPr lang="en-GB" sz="1200" dirty="0" smtClean="0"/>
              <a:t>Survivor benefits</a:t>
            </a:r>
          </a:p>
          <a:p>
            <a:pPr marL="285750" indent="-285750">
              <a:buFont typeface="Arial" panose="020B0604020202020204" pitchFamily="34" charset="0"/>
              <a:buChar char="•"/>
            </a:pPr>
            <a:r>
              <a:rPr lang="en-GB" sz="1200" dirty="0" smtClean="0"/>
              <a:t>Underpin</a:t>
            </a:r>
          </a:p>
          <a:p>
            <a:pPr marL="285750" indent="-285750">
              <a:buFont typeface="Arial" panose="020B0604020202020204" pitchFamily="34" charset="0"/>
              <a:buChar char="•"/>
            </a:pPr>
            <a:r>
              <a:rPr lang="en-GB" sz="1200" dirty="0" smtClean="0"/>
              <a:t>Employer Exit credits and payments</a:t>
            </a:r>
          </a:p>
          <a:p>
            <a:pPr marL="285750" indent="-285750">
              <a:buFont typeface="Arial" panose="020B0604020202020204" pitchFamily="34" charset="0"/>
              <a:buChar char="•"/>
            </a:pPr>
            <a:r>
              <a:rPr lang="en-GB" sz="1200" dirty="0" smtClean="0"/>
              <a:t>Cost Cap process</a:t>
            </a:r>
          </a:p>
          <a:p>
            <a:pPr marL="285750" indent="-285750">
              <a:buFont typeface="Arial" panose="020B0604020202020204" pitchFamily="34" charset="0"/>
              <a:buChar char="•"/>
            </a:pPr>
            <a:r>
              <a:rPr lang="en-GB" sz="1200" dirty="0" smtClean="0"/>
              <a:t>Exit payment cap</a:t>
            </a:r>
          </a:p>
          <a:p>
            <a:pPr marL="285750" indent="-285750">
              <a:buFont typeface="Arial" panose="020B0604020202020204" pitchFamily="34" charset="0"/>
              <a:buChar char="•"/>
            </a:pPr>
            <a:r>
              <a:rPr lang="en-GB" sz="1200" dirty="0" smtClean="0"/>
              <a:t>Fair Deal consultation</a:t>
            </a:r>
          </a:p>
          <a:p>
            <a:pPr marL="285750" indent="-285750">
              <a:buFont typeface="Arial" panose="020B0604020202020204" pitchFamily="34" charset="0"/>
              <a:buChar char="•"/>
            </a:pPr>
            <a:r>
              <a:rPr lang="en-GB" sz="1200" dirty="0" smtClean="0"/>
              <a:t>Quadrennial Valuations</a:t>
            </a:r>
          </a:p>
          <a:p>
            <a:endParaRPr lang="en-GB" dirty="0"/>
          </a:p>
        </p:txBody>
      </p:sp>
      <p:sp>
        <p:nvSpPr>
          <p:cNvPr id="4" name="Slide Number Placeholder 3"/>
          <p:cNvSpPr>
            <a:spLocks noGrp="1"/>
          </p:cNvSpPr>
          <p:nvPr>
            <p:ph type="sldNum" sz="quarter" idx="10"/>
          </p:nvPr>
        </p:nvSpPr>
        <p:spPr/>
        <p:txBody>
          <a:bodyPr/>
          <a:lstStyle/>
          <a:p>
            <a:fld id="{93AF77D2-3437-464F-AE07-9F058F729AE8}" type="slidenum">
              <a:rPr lang="en-GB" smtClean="0"/>
              <a:t>2</a:t>
            </a:fld>
            <a:endParaRPr lang="en-GB"/>
          </a:p>
        </p:txBody>
      </p:sp>
    </p:spTree>
    <p:extLst>
      <p:ext uri="{BB962C8B-B14F-4D97-AF65-F5344CB8AC3E}">
        <p14:creationId xmlns:p14="http://schemas.microsoft.com/office/powerpoint/2010/main" val="34464706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3AF77D2-3437-464F-AE07-9F058F729AE8}" type="slidenum">
              <a:rPr lang="en-GB" smtClean="0"/>
              <a:t>11</a:t>
            </a:fld>
            <a:endParaRPr lang="en-GB"/>
          </a:p>
        </p:txBody>
      </p:sp>
    </p:spTree>
    <p:extLst>
      <p:ext uri="{BB962C8B-B14F-4D97-AF65-F5344CB8AC3E}">
        <p14:creationId xmlns:p14="http://schemas.microsoft.com/office/powerpoint/2010/main" val="2708822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Early access to benefits for deferred members</a:t>
            </a:r>
          </a:p>
          <a:p>
            <a:r>
              <a:rPr lang="en-GB" dirty="0" smtClean="0"/>
              <a:t>You may remember in our update last year we covered changes to the regulations introduced in May 2018. The changes made it possible for most deferred members to choose to take their deferred benefits from age 55 (without their former employer's consent and providing they had left their employment to which the deferred benefit applies). </a:t>
            </a:r>
          </a:p>
          <a:p>
            <a:r>
              <a:rPr lang="en-GB" dirty="0" smtClean="0"/>
              <a:t>Unfortunately, deferred members who left before 1 April 1998 were postponed due to the way the regulations were written at the time. However, recent updates to these regulations mean </a:t>
            </a:r>
            <a:r>
              <a:rPr lang="en-GB" b="1" dirty="0" smtClean="0"/>
              <a:t>all</a:t>
            </a:r>
            <a:r>
              <a:rPr lang="en-GB" dirty="0" smtClean="0"/>
              <a:t> deferred members can now choose to take their benefits early from age 55 but with a reduction for early payment. </a:t>
            </a:r>
            <a:r>
              <a:rPr lang="en-GB" dirty="0" err="1" smtClean="0"/>
              <a:t>Corrrected</a:t>
            </a:r>
            <a:r>
              <a:rPr lang="en-GB" dirty="0" smtClean="0"/>
              <a:t> in </a:t>
            </a:r>
            <a:r>
              <a:rPr lang="en-GB" dirty="0" err="1" smtClean="0"/>
              <a:t>Febryary</a:t>
            </a:r>
            <a:r>
              <a:rPr lang="en-GB" dirty="0" smtClean="0"/>
              <a:t> 2019</a:t>
            </a:r>
          </a:p>
          <a:p>
            <a:endParaRPr lang="en-GB" dirty="0" smtClean="0"/>
          </a:p>
          <a:p>
            <a:r>
              <a:rPr lang="en-GB" b="1" dirty="0" smtClean="0"/>
              <a:t>Changes to survivor benefits</a:t>
            </a:r>
          </a:p>
          <a:p>
            <a:r>
              <a:rPr lang="en-GB" dirty="0" smtClean="0"/>
              <a:t>There have been recent improvements to the membership used to work out survivor benefits in the event of a member's death. The benefits paid to survivors of registered civil partnerships or same-sex marriages will now replicate the benefits provided to widows.</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93AF77D2-3437-464F-AE07-9F058F729AE8}" type="slidenum">
              <a:rPr lang="en-GB" smtClean="0"/>
              <a:t>3</a:t>
            </a:fld>
            <a:endParaRPr lang="en-GB"/>
          </a:p>
        </p:txBody>
      </p:sp>
    </p:spTree>
    <p:extLst>
      <p:ext uri="{BB962C8B-B14F-4D97-AF65-F5344CB8AC3E}">
        <p14:creationId xmlns:p14="http://schemas.microsoft.com/office/powerpoint/2010/main" val="4090651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mn-lt"/>
                <a:ea typeface="+mn-ea"/>
                <a:cs typeface="+mn-cs"/>
              </a:rPr>
              <a:t>Old arrangements, the funding risk is “asymmetric” in favour of the fund (or any scheme employer that is acting as guarantor to the departing employer). If there is a debt on cessation, the employer is obliged to pay it. However, any surplus is retained by the fund/guarantor. </a:t>
            </a:r>
          </a:p>
          <a:p>
            <a:r>
              <a:rPr lang="en-GB" sz="1200" b="0" i="0" u="none" strike="noStrike" kern="1200" baseline="0" dirty="0" smtClean="0">
                <a:solidFill>
                  <a:schemeClr val="tx1"/>
                </a:solidFill>
                <a:latin typeface="+mn-lt"/>
                <a:ea typeface="+mn-ea"/>
                <a:cs typeface="+mn-cs"/>
              </a:rPr>
              <a:t>At first glance, the availability of an exit credit would appear to make the funding risk “symmetric”, and balanced evenly between employer and fund/guarantor. However, if we add in covenant risk i.e. the risk that the employer fails to pay any cessation debt, then the funding risk moves to “asymmetric” in favour of the employer. </a:t>
            </a:r>
          </a:p>
          <a:p>
            <a:r>
              <a:rPr lang="en-GB" sz="1200" b="0" i="0" u="none" strike="noStrike" kern="1200" baseline="0" dirty="0" smtClean="0">
                <a:solidFill>
                  <a:schemeClr val="tx1"/>
                </a:solidFill>
                <a:latin typeface="+mn-lt"/>
                <a:ea typeface="+mn-ea"/>
                <a:cs typeface="+mn-cs"/>
              </a:rPr>
              <a:t>Know that’s there’s consultation imminently to review this, not paying out if there is a risk sharing arrangement.  So the above could change if the McCloud judgement transpires. </a:t>
            </a:r>
            <a:endParaRPr lang="en-GB" dirty="0"/>
          </a:p>
        </p:txBody>
      </p:sp>
      <p:sp>
        <p:nvSpPr>
          <p:cNvPr id="4" name="Slide Number Placeholder 3"/>
          <p:cNvSpPr>
            <a:spLocks noGrp="1"/>
          </p:cNvSpPr>
          <p:nvPr>
            <p:ph type="sldNum" sz="quarter" idx="10"/>
          </p:nvPr>
        </p:nvSpPr>
        <p:spPr/>
        <p:txBody>
          <a:bodyPr/>
          <a:lstStyle/>
          <a:p>
            <a:fld id="{93AF77D2-3437-464F-AE07-9F058F729AE8}" type="slidenum">
              <a:rPr lang="en-GB" smtClean="0"/>
              <a:t>4</a:t>
            </a:fld>
            <a:endParaRPr lang="en-GB"/>
          </a:p>
        </p:txBody>
      </p:sp>
    </p:spTree>
    <p:extLst>
      <p:ext uri="{BB962C8B-B14F-4D97-AF65-F5344CB8AC3E}">
        <p14:creationId xmlns:p14="http://schemas.microsoft.com/office/powerpoint/2010/main" val="30897079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Abolition</a:t>
            </a:r>
            <a:r>
              <a:rPr lang="en-GB" baseline="0" dirty="0" smtClean="0"/>
              <a:t> of broadly comparable scheme alternative, only LGPS</a:t>
            </a:r>
          </a:p>
          <a:p>
            <a:endParaRPr lang="en-GB" baseline="0" dirty="0" smtClean="0"/>
          </a:p>
          <a:p>
            <a:r>
              <a:rPr lang="en-GB" sz="1200" kern="1200" dirty="0" smtClean="0">
                <a:solidFill>
                  <a:schemeClr val="tx1"/>
                </a:solidFill>
                <a:effectLst/>
                <a:latin typeface="+mn-lt"/>
                <a:ea typeface="+mn-ea"/>
                <a:cs typeface="+mn-cs"/>
              </a:rPr>
              <a:t>doesn’t impact FE colleges, Sixth Form colleges or universities</a:t>
            </a:r>
            <a:endParaRPr lang="en-GB" dirty="0"/>
          </a:p>
        </p:txBody>
      </p:sp>
      <p:sp>
        <p:nvSpPr>
          <p:cNvPr id="4" name="Slide Number Placeholder 3"/>
          <p:cNvSpPr>
            <a:spLocks noGrp="1"/>
          </p:cNvSpPr>
          <p:nvPr>
            <p:ph type="sldNum" sz="quarter" idx="10"/>
          </p:nvPr>
        </p:nvSpPr>
        <p:spPr/>
        <p:txBody>
          <a:bodyPr/>
          <a:lstStyle/>
          <a:p>
            <a:fld id="{93AF77D2-3437-464F-AE07-9F058F729AE8}" type="slidenum">
              <a:rPr lang="en-GB" smtClean="0"/>
              <a:t>5</a:t>
            </a:fld>
            <a:endParaRPr lang="en-GB"/>
          </a:p>
        </p:txBody>
      </p:sp>
    </p:spTree>
    <p:extLst>
      <p:ext uri="{BB962C8B-B14F-4D97-AF65-F5344CB8AC3E}">
        <p14:creationId xmlns:p14="http://schemas.microsoft.com/office/powerpoint/2010/main" val="4134525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http://lgpslibrary.org/assets/cons/nonscheme/20190410_95k_SN.pdf</a:t>
            </a:r>
          </a:p>
          <a:p>
            <a:endParaRPr lang="en-GB" dirty="0" smtClean="0"/>
          </a:p>
          <a:p>
            <a:r>
              <a:rPr lang="en-US" dirty="0" smtClean="0"/>
              <a:t>HM Treasury launched</a:t>
            </a:r>
            <a:r>
              <a:rPr lang="en-US" baseline="0" dirty="0" smtClean="0"/>
              <a:t> consultation</a:t>
            </a:r>
            <a:endParaRPr lang="en-US" dirty="0" smtClean="0"/>
          </a:p>
          <a:p>
            <a:endParaRPr lang="en-US" dirty="0" smtClean="0"/>
          </a:p>
          <a:p>
            <a:r>
              <a:rPr lang="en-US" dirty="0" smtClean="0"/>
              <a:t>Include redundancy payments (including statutory redundancy payments) severance payments, pension strain costs,</a:t>
            </a:r>
            <a:r>
              <a:rPr lang="en-US" baseline="0" dirty="0" smtClean="0"/>
              <a:t> </a:t>
            </a:r>
            <a:r>
              <a:rPr lang="en-US" dirty="0" smtClean="0"/>
              <a:t>other payments made as a consequence of termination of employment</a:t>
            </a:r>
          </a:p>
          <a:p>
            <a:endParaRPr lang="en-US" dirty="0" smtClean="0"/>
          </a:p>
          <a:p>
            <a:r>
              <a:rPr lang="en-US" dirty="0" smtClean="0"/>
              <a:t>Does not include:  Payments related to death in service or ill health retirement, pay in lieu of holiday and payments made in compliance with an order made by a court or tribunal are not exit payments for the purposes of these regulations. Statutory redundancy is included as an exit payment it cannot be reduced. If the cap is exceeded, other elements that make up the exit payment must be reduced to achieve an exit payment of £95,000 or less</a:t>
            </a:r>
          </a:p>
          <a:p>
            <a:endParaRPr lang="en-US" dirty="0" smtClean="0"/>
          </a:p>
          <a:p>
            <a:r>
              <a:rPr lang="en-US" dirty="0" smtClean="0"/>
              <a:t>Encourage your members to take part</a:t>
            </a:r>
            <a:r>
              <a:rPr lang="en-US" baseline="0" dirty="0" smtClean="0"/>
              <a:t> in the </a:t>
            </a:r>
            <a:r>
              <a:rPr lang="en-US" baseline="0" dirty="0" err="1" smtClean="0"/>
              <a:t>consulation</a:t>
            </a:r>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93AF77D2-3437-464F-AE07-9F058F729AE8}" type="slidenum">
              <a:rPr lang="en-GB" smtClean="0"/>
              <a:t>6</a:t>
            </a:fld>
            <a:endParaRPr lang="en-GB"/>
          </a:p>
        </p:txBody>
      </p:sp>
    </p:spTree>
    <p:extLst>
      <p:ext uri="{BB962C8B-B14F-4D97-AF65-F5344CB8AC3E}">
        <p14:creationId xmlns:p14="http://schemas.microsoft.com/office/powerpoint/2010/main" val="4012676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Brings LGPS funding valuations into line with public sector cost sharing valuations</a:t>
            </a:r>
          </a:p>
          <a:p>
            <a:r>
              <a:rPr lang="en-GB" sz="1200" b="0" i="0" u="none" strike="noStrike" kern="1200" baseline="0" dirty="0" smtClean="0">
                <a:solidFill>
                  <a:schemeClr val="tx1"/>
                </a:solidFill>
                <a:latin typeface="+mn-lt"/>
                <a:ea typeface="+mn-ea"/>
                <a:cs typeface="+mn-cs"/>
              </a:rPr>
              <a:t>•Four years too long for some LGPS employers? May need “interim” valuations</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Hymans may cover this</a:t>
            </a:r>
          </a:p>
          <a:p>
            <a:endParaRPr lang="en-GB" sz="1200" b="0" i="0" u="none" strike="noStrike" kern="1200" baseline="0" dirty="0" smtClean="0">
              <a:solidFill>
                <a:schemeClr val="tx1"/>
              </a:solidFill>
              <a:latin typeface="+mn-lt"/>
              <a:ea typeface="+mn-ea"/>
              <a:cs typeface="+mn-cs"/>
            </a:endParaRPr>
          </a:p>
          <a:p>
            <a:r>
              <a:rPr lang="en-GB" sz="1200" kern="1200" dirty="0" smtClean="0">
                <a:solidFill>
                  <a:schemeClr val="tx1"/>
                </a:solidFill>
                <a:effectLst/>
                <a:latin typeface="+mn-lt"/>
                <a:ea typeface="+mn-ea"/>
                <a:cs typeface="+mn-cs"/>
              </a:rPr>
              <a:t>The next one may be 5 or 6 years away then quadrennial.</a:t>
            </a:r>
            <a:endParaRPr lang="en-GB" sz="1200" b="0" i="0" u="none" strike="noStrike" kern="1200" baseline="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93AF77D2-3437-464F-AE07-9F058F729AE8}" type="slidenum">
              <a:rPr lang="en-GB" smtClean="0"/>
              <a:t>7</a:t>
            </a:fld>
            <a:endParaRPr lang="en-GB"/>
          </a:p>
        </p:txBody>
      </p:sp>
    </p:spTree>
    <p:extLst>
      <p:ext uri="{BB962C8B-B14F-4D97-AF65-F5344CB8AC3E}">
        <p14:creationId xmlns:p14="http://schemas.microsoft.com/office/powerpoint/2010/main" val="1529151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Tier 3 employers are those employers participating in the LGPS who have no local or national taxpayer backing or do not have a full guarantee or other pass-through arrangement with a body with such backing. Examples of Tier 3 employers include universities, further education colleges, housing associations and charities.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Against the background of financial austerity and increasing pressure on the cost of providing pension benefits, the Scheme Advisory Board wished to explore options to protect local authority employers and taxpayers from the impact of scheme employers leaving the LGPS without any form of backing or sponsorship or guarantee to pay their outstanding liabilities. In the absence of any such guarantee, any unpaid liabilities on exit fall to be paid by other scheme employers within the same LGPS administering authority and by taxpayers as the final guarantor.</a:t>
            </a:r>
            <a:endParaRPr lang="en-GB" dirty="0"/>
          </a:p>
        </p:txBody>
      </p:sp>
      <p:sp>
        <p:nvSpPr>
          <p:cNvPr id="4" name="Slide Number Placeholder 3"/>
          <p:cNvSpPr>
            <a:spLocks noGrp="1"/>
          </p:cNvSpPr>
          <p:nvPr>
            <p:ph type="sldNum" sz="quarter" idx="10"/>
          </p:nvPr>
        </p:nvSpPr>
        <p:spPr/>
        <p:txBody>
          <a:bodyPr/>
          <a:lstStyle/>
          <a:p>
            <a:fld id="{93AF77D2-3437-464F-AE07-9F058F729AE8}" type="slidenum">
              <a:rPr lang="en-GB" smtClean="0"/>
              <a:t>8</a:t>
            </a:fld>
            <a:endParaRPr lang="en-GB"/>
          </a:p>
        </p:txBody>
      </p:sp>
    </p:spTree>
    <p:extLst>
      <p:ext uri="{BB962C8B-B14F-4D97-AF65-F5344CB8AC3E}">
        <p14:creationId xmlns:p14="http://schemas.microsoft.com/office/powerpoint/2010/main" val="28612005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LGPS in England and Wales has a separate cost management process which is completed prior to finalisation of the HMT public sector cost cap calculations.</a:t>
            </a:r>
          </a:p>
          <a:p>
            <a:r>
              <a:rPr lang="en-GB" dirty="0" smtClean="0"/>
              <a:t>Under this initial phase, the SAB are proposing an improvement to benefits equating to 0.5% of payroll, taking the cost back up to the long term target of 19.5% of payroll. The proposals are broadly as follows:</a:t>
            </a:r>
          </a:p>
          <a:p>
            <a:r>
              <a:rPr lang="en-GB" dirty="0" smtClean="0"/>
              <a:t>Removal of Tier 3 ill Health</a:t>
            </a:r>
          </a:p>
          <a:p>
            <a:r>
              <a:rPr lang="en-GB" dirty="0" smtClean="0"/>
              <a:t>A minimum lump sum death in service benefit of £75,000 per member (regardless of salary)</a:t>
            </a:r>
          </a:p>
          <a:p>
            <a:r>
              <a:rPr lang="en-GB" dirty="0" smtClean="0"/>
              <a:t>Enhanced early retirement factors for all members who are active on 1st April 2019 in respect of their final salary-linked membership only</a:t>
            </a:r>
          </a:p>
          <a:p>
            <a:r>
              <a:rPr lang="en-GB" dirty="0" smtClean="0"/>
              <a:t>Lower employee contributions for those with salaries at the lower end of the contribution band scale</a:t>
            </a:r>
          </a:p>
          <a:p>
            <a:r>
              <a:rPr lang="en-GB" dirty="0" smtClean="0"/>
              <a:t>The HMT cost cap process will be completed once the outcome of the above proposals and subsequent consultation is known.</a:t>
            </a:r>
          </a:p>
          <a:p>
            <a:r>
              <a:rPr lang="en-GB" dirty="0" smtClean="0"/>
              <a:t>However, on 30 January 2019 the Government published a written statement which announces a pause in the cost cap process for public service pension schemes pending the outcome of the application to appeal the McCloud case to the Supreme Court.</a:t>
            </a:r>
          </a:p>
          <a:p>
            <a:endParaRPr lang="en-GB" dirty="0" smtClean="0"/>
          </a:p>
          <a:p>
            <a:pPr lvl="0"/>
            <a:r>
              <a:rPr lang="en-GB" dirty="0" smtClean="0"/>
              <a:t>Repercussions</a:t>
            </a:r>
            <a:r>
              <a:rPr lang="en-GB" baseline="0" dirty="0" smtClean="0"/>
              <a:t>:  </a:t>
            </a:r>
            <a:r>
              <a:rPr lang="en-GB" sz="1200" kern="1200" dirty="0" smtClean="0">
                <a:solidFill>
                  <a:schemeClr val="tx1"/>
                </a:solidFill>
                <a:effectLst/>
                <a:latin typeface="+mn-lt"/>
                <a:ea typeface="+mn-ea"/>
                <a:cs typeface="+mn-cs"/>
              </a:rPr>
              <a:t>This could lead to refunds of contributions being needed.</a:t>
            </a:r>
          </a:p>
          <a:p>
            <a:pPr lvl="0"/>
            <a:r>
              <a:rPr lang="en-GB" sz="1200" kern="1200" dirty="0" smtClean="0">
                <a:solidFill>
                  <a:schemeClr val="tx1"/>
                </a:solidFill>
                <a:effectLst/>
                <a:latin typeface="+mn-lt"/>
                <a:ea typeface="+mn-ea"/>
                <a:cs typeface="+mn-cs"/>
              </a:rPr>
              <a:t>One of the potential outcomes, if the government is not successful in its appeal would be for the underpin to be extended to all members in the scheme on 1 April 2012 and still active members on 1 April 2014. This could mean the cost cap provisions are not needed. Also, affects potential value of liabilities. Guidance is expected from SAB about how to account for this in the valuation.</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93AF77D2-3437-464F-AE07-9F058F729AE8}" type="slidenum">
              <a:rPr lang="en-GB" smtClean="0"/>
              <a:t>9</a:t>
            </a:fld>
            <a:endParaRPr lang="en-GB"/>
          </a:p>
        </p:txBody>
      </p:sp>
    </p:spTree>
    <p:extLst>
      <p:ext uri="{BB962C8B-B14F-4D97-AF65-F5344CB8AC3E}">
        <p14:creationId xmlns:p14="http://schemas.microsoft.com/office/powerpoint/2010/main" val="33510131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case concerns the transitional protections given to scheme members, who in 2012 were within 10 years of their normal retirement age, in the judges and firefighters schemes as part of public service pensions reform. Tapered protections were provided for those 3-4 years younger. On 20th December 2018 the Court of Appeal found that these protections were unlawful on the grounds of age discrimination and could not be justified.</a:t>
            </a:r>
          </a:p>
          <a:p>
            <a:endParaRPr lang="en-US" dirty="0" smtClean="0"/>
          </a:p>
          <a:p>
            <a:r>
              <a:rPr lang="en-US" dirty="0" smtClean="0"/>
              <a:t>Unlike other public service schemes the LGPS moved all members into the CARE scheme whatever their age. However those active members who were within 10 years of their 2008 scheme normal pension age on 31st March 2012 were protected via the statutory underpin. Protected members who meet the criteria for the underpin to apply, will receive the better of their CARE pension or one calculated under 2008 scheme rules.</a:t>
            </a:r>
          </a:p>
          <a:p>
            <a:endParaRPr lang="en-US" dirty="0" smtClean="0"/>
          </a:p>
          <a:p>
            <a:r>
              <a:rPr lang="en-US" dirty="0" smtClean="0"/>
              <a:t>If the protections are unlawful then those members who are found to have been discriminated against will need to be offered appropriate remedies to ensure they are placed in an equivalent position to the protected members. Such remedies will need to be ‘upwards’ - that is the benefits of unprotected members will need to be raised rather than the benefits of protected members being reduced.</a:t>
            </a:r>
          </a:p>
          <a:p>
            <a:endParaRPr lang="en-US" dirty="0" smtClean="0"/>
          </a:p>
          <a:p>
            <a:r>
              <a:rPr lang="en-GB" sz="1200" kern="1200" dirty="0" smtClean="0">
                <a:solidFill>
                  <a:schemeClr val="tx1"/>
                </a:solidFill>
                <a:effectLst/>
                <a:latin typeface="+mn-lt"/>
                <a:ea typeface="+mn-ea"/>
                <a:cs typeface="+mn-cs"/>
              </a:rPr>
              <a:t>Knock on impact of this has been to pause changes that were going to be brought in from April as a result of the cost cap process</a:t>
            </a:r>
            <a:endParaRPr lang="en-GB" dirty="0"/>
          </a:p>
        </p:txBody>
      </p:sp>
      <p:sp>
        <p:nvSpPr>
          <p:cNvPr id="4" name="Slide Number Placeholder 3"/>
          <p:cNvSpPr>
            <a:spLocks noGrp="1"/>
          </p:cNvSpPr>
          <p:nvPr>
            <p:ph type="sldNum" sz="quarter" idx="10"/>
          </p:nvPr>
        </p:nvSpPr>
        <p:spPr/>
        <p:txBody>
          <a:bodyPr/>
          <a:lstStyle/>
          <a:p>
            <a:fld id="{93AF77D2-3437-464F-AE07-9F058F729AE8}" type="slidenum">
              <a:rPr lang="en-GB" smtClean="0"/>
              <a:t>10</a:t>
            </a:fld>
            <a:endParaRPr lang="en-GB"/>
          </a:p>
        </p:txBody>
      </p:sp>
    </p:spTree>
    <p:extLst>
      <p:ext uri="{BB962C8B-B14F-4D97-AF65-F5344CB8AC3E}">
        <p14:creationId xmlns:p14="http://schemas.microsoft.com/office/powerpoint/2010/main" val="2106806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8212F82-B68E-4FC5-BDE7-A61883AA84D9}" type="datetimeFigureOut">
              <a:rPr lang="en-GB" smtClean="0"/>
              <a:pPr/>
              <a:t>14/05/2019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6E3C38-2D92-4541-90E9-7F4B9765834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8212F82-B68E-4FC5-BDE7-A61883AA84D9}" type="datetimeFigureOut">
              <a:rPr lang="en-GB" smtClean="0"/>
              <a:pPr/>
              <a:t>14/05/2019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6E3C38-2D92-4541-90E9-7F4B9765834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8212F82-B68E-4FC5-BDE7-A61883AA84D9}" type="datetimeFigureOut">
              <a:rPr lang="en-GB" smtClean="0"/>
              <a:pPr/>
              <a:t>14/05/2019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6E3C38-2D92-4541-90E9-7F4B9765834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8212F82-B68E-4FC5-BDE7-A61883AA84D9}" type="datetimeFigureOut">
              <a:rPr lang="en-GB" smtClean="0"/>
              <a:pPr/>
              <a:t>14/05/2019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6E3C38-2D92-4541-90E9-7F4B9765834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212F82-B68E-4FC5-BDE7-A61883AA84D9}" type="datetimeFigureOut">
              <a:rPr lang="en-GB" smtClean="0"/>
              <a:pPr/>
              <a:t>14/05/2019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6E3C38-2D92-4541-90E9-7F4B97658345}"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8212F82-B68E-4FC5-BDE7-A61883AA84D9}" type="datetimeFigureOut">
              <a:rPr lang="en-GB" smtClean="0"/>
              <a:pPr/>
              <a:t>14/05/2019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6E3C38-2D92-4541-90E9-7F4B9765834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8212F82-B68E-4FC5-BDE7-A61883AA84D9}" type="datetimeFigureOut">
              <a:rPr lang="en-GB" smtClean="0"/>
              <a:pPr/>
              <a:t>14/05/2019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26E3C38-2D92-4541-90E9-7F4B9765834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8212F82-B68E-4FC5-BDE7-A61883AA84D9}" type="datetimeFigureOut">
              <a:rPr lang="en-GB" smtClean="0"/>
              <a:pPr/>
              <a:t>14/05/2019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26E3C38-2D92-4541-90E9-7F4B9765834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212F82-B68E-4FC5-BDE7-A61883AA84D9}" type="datetimeFigureOut">
              <a:rPr lang="en-GB" smtClean="0"/>
              <a:pPr/>
              <a:t>14/05/2019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26E3C38-2D92-4541-90E9-7F4B9765834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212F82-B68E-4FC5-BDE7-A61883AA84D9}" type="datetimeFigureOut">
              <a:rPr lang="en-GB" smtClean="0"/>
              <a:pPr/>
              <a:t>14/05/2019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6E3C38-2D92-4541-90E9-7F4B9765834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212F82-B68E-4FC5-BDE7-A61883AA84D9}" type="datetimeFigureOut">
              <a:rPr lang="en-GB" smtClean="0"/>
              <a:pPr/>
              <a:t>14/05/2019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6E3C38-2D92-4541-90E9-7F4B9765834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212F82-B68E-4FC5-BDE7-A61883AA84D9}" type="datetimeFigureOut">
              <a:rPr lang="en-GB" smtClean="0"/>
              <a:pPr/>
              <a:t>14/05/2019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6E3C38-2D92-4541-90E9-7F4B9765834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2.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s://www.gov.uk/government/consultations/restricting-exit-payments-in-the-public-sector" TargetMode="Externa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hyperlink" Target="https://www.gov.uk/government/consultations/local-government-pension-scheme-fair-deal-strengthening-pension-protection" TargetMode="External"/><Relationship Id="rId5" Type="http://schemas.openxmlformats.org/officeDocument/2006/relationships/hyperlink" Target="https://www.lgpsboard.org/index.php/structure-reform/cost-management/ccmcloud"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wave_graphic_tint_rgb"/>
          <p:cNvPicPr>
            <a:picLocks noChangeAspect="1" noChangeArrowheads="1"/>
          </p:cNvPicPr>
          <p:nvPr/>
        </p:nvPicPr>
        <p:blipFill>
          <a:blip r:embed="rId2" cstate="print"/>
          <a:srcRect/>
          <a:stretch>
            <a:fillRect/>
          </a:stretch>
        </p:blipFill>
        <p:spPr bwMode="auto">
          <a:xfrm>
            <a:off x="0" y="2632075"/>
            <a:ext cx="9144000" cy="4225925"/>
          </a:xfrm>
          <a:prstGeom prst="rect">
            <a:avLst/>
          </a:prstGeom>
          <a:noFill/>
          <a:ln w="9525">
            <a:noFill/>
            <a:miter lim="800000"/>
            <a:headEnd/>
            <a:tailEnd/>
          </a:ln>
        </p:spPr>
      </p:pic>
      <p:sp>
        <p:nvSpPr>
          <p:cNvPr id="2" name="Title 1"/>
          <p:cNvSpPr>
            <a:spLocks noGrp="1"/>
          </p:cNvSpPr>
          <p:nvPr>
            <p:ph type="ctrTitle"/>
          </p:nvPr>
        </p:nvSpPr>
        <p:spPr/>
        <p:txBody>
          <a:bodyPr/>
          <a:lstStyle/>
          <a:p>
            <a:r>
              <a:rPr lang="en-GB" dirty="0" smtClean="0">
                <a:solidFill>
                  <a:srgbClr val="00B0F0"/>
                </a:solidFill>
              </a:rPr>
              <a:t>LGPS Regulatory Update</a:t>
            </a:r>
            <a:endParaRPr lang="en-GB" dirty="0">
              <a:solidFill>
                <a:srgbClr val="00B0F0"/>
              </a:solidFill>
            </a:endParaRPr>
          </a:p>
        </p:txBody>
      </p:sp>
      <p:pic>
        <p:nvPicPr>
          <p:cNvPr id="4" name="Picture 6"/>
          <p:cNvPicPr>
            <a:picLocks noChangeAspect="1" noChangeArrowheads="1"/>
          </p:cNvPicPr>
          <p:nvPr/>
        </p:nvPicPr>
        <p:blipFill>
          <a:blip r:embed="rId3" cstate="print"/>
          <a:srcRect/>
          <a:stretch>
            <a:fillRect/>
          </a:stretch>
        </p:blipFill>
        <p:spPr bwMode="auto">
          <a:xfrm>
            <a:off x="5867400" y="115888"/>
            <a:ext cx="3148013" cy="422275"/>
          </a:xfrm>
          <a:prstGeom prst="rect">
            <a:avLst/>
          </a:prstGeom>
          <a:noFill/>
          <a:ln w="9525">
            <a:noFill/>
            <a:miter lim="800000"/>
            <a:headEnd/>
            <a:tailEnd/>
          </a:ln>
        </p:spPr>
      </p:pic>
      <p:sp>
        <p:nvSpPr>
          <p:cNvPr id="8" name="TextBox 7"/>
          <p:cNvSpPr txBox="1"/>
          <p:nvPr/>
        </p:nvSpPr>
        <p:spPr>
          <a:xfrm>
            <a:off x="1835696" y="3717032"/>
            <a:ext cx="5256584" cy="1754326"/>
          </a:xfrm>
          <a:prstGeom prst="rect">
            <a:avLst/>
          </a:prstGeom>
          <a:noFill/>
        </p:spPr>
        <p:txBody>
          <a:bodyPr wrap="square" rtlCol="0">
            <a:spAutoFit/>
          </a:bodyPr>
          <a:lstStyle/>
          <a:p>
            <a:pPr algn="ctr"/>
            <a:r>
              <a:rPr lang="en-GB" sz="3600" dirty="0" smtClean="0"/>
              <a:t>Cory Blose</a:t>
            </a:r>
            <a:endParaRPr lang="en-GB" sz="3600" dirty="0" smtClean="0"/>
          </a:p>
          <a:p>
            <a:pPr algn="ctr"/>
            <a:r>
              <a:rPr lang="en-GB" sz="3600" dirty="0" smtClean="0"/>
              <a:t>Employer </a:t>
            </a:r>
            <a:r>
              <a:rPr lang="en-GB" sz="3600" dirty="0" smtClean="0"/>
              <a:t>services and systems manager</a:t>
            </a:r>
            <a:endParaRPr lang="en-GB" sz="3600" dirty="0"/>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2360" y="6165304"/>
            <a:ext cx="981204" cy="49060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wave_graphic_tint_rgb"/>
          <p:cNvPicPr>
            <a:picLocks noChangeAspect="1" noChangeArrowheads="1"/>
          </p:cNvPicPr>
          <p:nvPr/>
        </p:nvPicPr>
        <p:blipFill>
          <a:blip r:embed="rId3" cstate="print"/>
          <a:srcRect/>
          <a:stretch>
            <a:fillRect/>
          </a:stretch>
        </p:blipFill>
        <p:spPr bwMode="auto">
          <a:xfrm>
            <a:off x="0" y="2632075"/>
            <a:ext cx="9144000" cy="4225925"/>
          </a:xfrm>
          <a:prstGeom prst="rect">
            <a:avLst/>
          </a:prstGeom>
          <a:noFill/>
          <a:ln w="9525">
            <a:noFill/>
            <a:miter lim="800000"/>
            <a:headEnd/>
            <a:tailEnd/>
          </a:ln>
        </p:spPr>
      </p:pic>
      <p:sp>
        <p:nvSpPr>
          <p:cNvPr id="3" name="Content Placeholder 2"/>
          <p:cNvSpPr>
            <a:spLocks noGrp="1"/>
          </p:cNvSpPr>
          <p:nvPr>
            <p:ph idx="1"/>
          </p:nvPr>
        </p:nvSpPr>
        <p:spPr>
          <a:xfrm>
            <a:off x="323528" y="404664"/>
            <a:ext cx="8229600" cy="5904656"/>
          </a:xfrm>
        </p:spPr>
        <p:txBody>
          <a:bodyPr>
            <a:normAutofit lnSpcReduction="10000"/>
          </a:bodyPr>
          <a:lstStyle/>
          <a:p>
            <a:pPr marL="0" indent="0">
              <a:buNone/>
            </a:pPr>
            <a:r>
              <a:rPr lang="en-GB" sz="3600" dirty="0" smtClean="0">
                <a:solidFill>
                  <a:srgbClr val="00B0F0"/>
                </a:solidFill>
              </a:rPr>
              <a:t>…and then along came McCloud </a:t>
            </a:r>
          </a:p>
          <a:p>
            <a:pPr marL="0" indent="0">
              <a:buNone/>
            </a:pPr>
            <a:endParaRPr lang="en-GB" sz="2400" dirty="0" smtClean="0">
              <a:solidFill>
                <a:srgbClr val="00B0F0"/>
              </a:solidFill>
            </a:endParaRPr>
          </a:p>
          <a:p>
            <a:r>
              <a:rPr lang="en-GB" dirty="0" smtClean="0"/>
              <a:t>McCloud vs Ministry of Justice</a:t>
            </a:r>
          </a:p>
          <a:p>
            <a:r>
              <a:rPr lang="en-GB" dirty="0" smtClean="0"/>
              <a:t>Pension protections ruled </a:t>
            </a:r>
            <a:r>
              <a:rPr lang="en-GB" dirty="0" smtClean="0"/>
              <a:t>age </a:t>
            </a:r>
            <a:r>
              <a:rPr lang="en-GB" dirty="0" smtClean="0"/>
              <a:t>discriminatory</a:t>
            </a:r>
          </a:p>
          <a:p>
            <a:r>
              <a:rPr lang="en-GB" dirty="0" smtClean="0"/>
              <a:t>Government appeal</a:t>
            </a:r>
          </a:p>
          <a:p>
            <a:endParaRPr lang="en-GB" sz="2000" dirty="0" smtClean="0"/>
          </a:p>
          <a:p>
            <a:pPr algn="ctr"/>
            <a:r>
              <a:rPr lang="en-GB" dirty="0" smtClean="0">
                <a:solidFill>
                  <a:srgbClr val="FF0000"/>
                </a:solidFill>
              </a:rPr>
              <a:t>Waiting Supreme </a:t>
            </a:r>
            <a:r>
              <a:rPr lang="en-GB" dirty="0">
                <a:solidFill>
                  <a:srgbClr val="FF0000"/>
                </a:solidFill>
              </a:rPr>
              <a:t>C</a:t>
            </a:r>
            <a:r>
              <a:rPr lang="en-GB" dirty="0" smtClean="0">
                <a:solidFill>
                  <a:srgbClr val="FF0000"/>
                </a:solidFill>
              </a:rPr>
              <a:t>ourt judgement </a:t>
            </a:r>
          </a:p>
          <a:p>
            <a:pPr marL="0" indent="0" algn="ctr">
              <a:buNone/>
            </a:pPr>
            <a:endParaRPr lang="en-GB" sz="2200" dirty="0" smtClean="0">
              <a:solidFill>
                <a:srgbClr val="FF0000"/>
              </a:solidFill>
            </a:endParaRPr>
          </a:p>
          <a:p>
            <a:r>
              <a:rPr lang="en-GB" dirty="0" smtClean="0"/>
              <a:t>Implications?</a:t>
            </a:r>
            <a:endParaRPr lang="en-GB" dirty="0" smtClean="0"/>
          </a:p>
          <a:p>
            <a:pPr lvl="1">
              <a:buFont typeface="Wingdings" panose="05000000000000000000" pitchFamily="2" charset="2"/>
              <a:buChar char="§"/>
            </a:pPr>
            <a:r>
              <a:rPr lang="en-GB" dirty="0" smtClean="0"/>
              <a:t>Expansion of protections</a:t>
            </a:r>
          </a:p>
          <a:p>
            <a:pPr lvl="1">
              <a:buFont typeface="Wingdings" panose="05000000000000000000" pitchFamily="2" charset="2"/>
              <a:buChar char="§"/>
            </a:pPr>
            <a:r>
              <a:rPr lang="en-GB" dirty="0" smtClean="0"/>
              <a:t>Cost management</a:t>
            </a:r>
          </a:p>
          <a:p>
            <a:pPr lvl="1">
              <a:buFont typeface="Wingdings" panose="05000000000000000000" pitchFamily="2" charset="2"/>
              <a:buChar char="§"/>
            </a:pPr>
            <a:r>
              <a:rPr lang="en-GB" dirty="0" smtClean="0"/>
              <a:t>Funding</a:t>
            </a:r>
            <a:endParaRPr lang="en-GB" dirty="0" smtClean="0"/>
          </a:p>
          <a:p>
            <a:endParaRPr lang="en-GB" dirty="0" smtClean="0"/>
          </a:p>
          <a:p>
            <a:endParaRPr lang="en-GB" dirty="0" smtClean="0"/>
          </a:p>
          <a:p>
            <a:endParaRPr lang="en-GB" dirty="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12558" y="6143976"/>
            <a:ext cx="981204" cy="490602"/>
          </a:xfrm>
          <a:prstGeom prst="rect">
            <a:avLst/>
          </a:prstGeom>
        </p:spPr>
      </p:pic>
      <p:pic>
        <p:nvPicPr>
          <p:cNvPr id="7" name="Picture 6"/>
          <p:cNvPicPr>
            <a:picLocks noChangeAspect="1" noChangeArrowheads="1"/>
          </p:cNvPicPr>
          <p:nvPr/>
        </p:nvPicPr>
        <p:blipFill>
          <a:blip r:embed="rId5" cstate="print"/>
          <a:srcRect/>
          <a:stretch>
            <a:fillRect/>
          </a:stretch>
        </p:blipFill>
        <p:spPr bwMode="auto">
          <a:xfrm>
            <a:off x="5867400" y="115888"/>
            <a:ext cx="3148013" cy="422275"/>
          </a:xfrm>
          <a:prstGeom prst="rect">
            <a:avLst/>
          </a:prstGeom>
          <a:noFill/>
          <a:ln w="9525">
            <a:noFill/>
            <a:miter lim="800000"/>
            <a:headEnd/>
            <a:tailEnd/>
          </a:ln>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051720" y="1052736"/>
            <a:ext cx="5012002" cy="5165209"/>
          </a:xfrm>
          <a:prstGeom prst="rect">
            <a:avLst/>
          </a:prstGeom>
        </p:spPr>
      </p:pic>
    </p:spTree>
    <p:extLst>
      <p:ext uri="{BB962C8B-B14F-4D97-AF65-F5344CB8AC3E}">
        <p14:creationId xmlns:p14="http://schemas.microsoft.com/office/powerpoint/2010/main" val="101831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9"/>
                                        </p:tgtEl>
                                        <p:attrNameLst>
                                          <p:attrName>ppt_w</p:attrName>
                                        </p:attrNameLst>
                                      </p:cBhvr>
                                      <p:tavLst>
                                        <p:tav tm="0">
                                          <p:val>
                                            <p:strVal val="ppt_w"/>
                                          </p:val>
                                        </p:tav>
                                        <p:tav tm="100000">
                                          <p:val>
                                            <p:fltVal val="0"/>
                                          </p:val>
                                        </p:tav>
                                      </p:tavLst>
                                    </p:anim>
                                    <p:anim calcmode="lin" valueType="num">
                                      <p:cBhvr>
                                        <p:cTn id="7" dur="1000"/>
                                        <p:tgtEl>
                                          <p:spTgt spid="9"/>
                                        </p:tgtEl>
                                        <p:attrNameLst>
                                          <p:attrName>ppt_h</p:attrName>
                                        </p:attrNameLst>
                                      </p:cBhvr>
                                      <p:tavLst>
                                        <p:tav tm="0">
                                          <p:val>
                                            <p:strVal val="ppt_h"/>
                                          </p:val>
                                        </p:tav>
                                        <p:tav tm="100000">
                                          <p:val>
                                            <p:fltVal val="0"/>
                                          </p:val>
                                        </p:tav>
                                      </p:tavLst>
                                    </p:anim>
                                    <p:anim calcmode="lin" valueType="num">
                                      <p:cBhvr>
                                        <p:cTn id="8" dur="1000"/>
                                        <p:tgtEl>
                                          <p:spTgt spid="9"/>
                                        </p:tgtEl>
                                        <p:attrNameLst>
                                          <p:attrName>style.rotation</p:attrName>
                                        </p:attrNameLst>
                                      </p:cBhvr>
                                      <p:tavLst>
                                        <p:tav tm="0">
                                          <p:val>
                                            <p:fltVal val="0"/>
                                          </p:val>
                                        </p:tav>
                                        <p:tav tm="100000">
                                          <p:val>
                                            <p:fltVal val="90"/>
                                          </p:val>
                                        </p:tav>
                                      </p:tavLst>
                                    </p:anim>
                                    <p:animEffect transition="out" filter="fade">
                                      <p:cBhvr>
                                        <p:cTn id="9" dur="1000"/>
                                        <p:tgtEl>
                                          <p:spTgt spid="9"/>
                                        </p:tgtEl>
                                      </p:cBhvr>
                                    </p:animEffect>
                                    <p:set>
                                      <p:cBhvr>
                                        <p:cTn id="10" dur="1" fill="hold">
                                          <p:stCondLst>
                                            <p:cond delay="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wave_graphic_tint_rgb"/>
          <p:cNvPicPr>
            <a:picLocks noChangeAspect="1" noChangeArrowheads="1"/>
          </p:cNvPicPr>
          <p:nvPr/>
        </p:nvPicPr>
        <p:blipFill>
          <a:blip r:embed="rId3" cstate="print"/>
          <a:srcRect/>
          <a:stretch>
            <a:fillRect/>
          </a:stretch>
        </p:blipFill>
        <p:spPr bwMode="auto">
          <a:xfrm>
            <a:off x="0" y="2632075"/>
            <a:ext cx="9144000" cy="4225925"/>
          </a:xfrm>
          <a:prstGeom prst="rect">
            <a:avLst/>
          </a:prstGeom>
          <a:noFill/>
          <a:ln w="9525">
            <a:noFill/>
            <a:miter lim="800000"/>
            <a:headEnd/>
            <a:tailEnd/>
          </a:ln>
        </p:spPr>
      </p:pic>
      <p:pic>
        <p:nvPicPr>
          <p:cNvPr id="4" name="Picture 6"/>
          <p:cNvPicPr>
            <a:picLocks noChangeAspect="1" noChangeArrowheads="1"/>
          </p:cNvPicPr>
          <p:nvPr/>
        </p:nvPicPr>
        <p:blipFill>
          <a:blip r:embed="rId4" cstate="print"/>
          <a:srcRect/>
          <a:stretch>
            <a:fillRect/>
          </a:stretch>
        </p:blipFill>
        <p:spPr bwMode="auto">
          <a:xfrm>
            <a:off x="5867400" y="115888"/>
            <a:ext cx="3148013" cy="422275"/>
          </a:xfrm>
          <a:prstGeom prst="rect">
            <a:avLst/>
          </a:prstGeom>
          <a:noFill/>
          <a:ln w="9525">
            <a:noFill/>
            <a:miter lim="800000"/>
            <a:headEnd/>
            <a:tailEnd/>
          </a:ln>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712558" y="6143976"/>
            <a:ext cx="981204" cy="490602"/>
          </a:xfrm>
          <a:prstGeom prst="rect">
            <a:avLst/>
          </a:prstGeom>
        </p:spPr>
      </p:pic>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455483" y="1412776"/>
            <a:ext cx="3861048" cy="3861048"/>
          </a:xfrm>
          <a:prstGeom prst="rect">
            <a:avLst/>
          </a:prstGeom>
        </p:spPr>
      </p:pic>
      <p:sp>
        <p:nvSpPr>
          <p:cNvPr id="8" name="Title 1"/>
          <p:cNvSpPr>
            <a:spLocks noGrp="1"/>
          </p:cNvSpPr>
          <p:nvPr>
            <p:ph type="title"/>
          </p:nvPr>
        </p:nvSpPr>
        <p:spPr>
          <a:xfrm>
            <a:off x="1043608" y="1988840"/>
            <a:ext cx="4330824" cy="1728192"/>
          </a:xfrm>
        </p:spPr>
        <p:txBody>
          <a:bodyPr>
            <a:normAutofit/>
          </a:bodyPr>
          <a:lstStyle/>
          <a:p>
            <a:pPr algn="l"/>
            <a:r>
              <a:rPr lang="en-GB" sz="4000" b="1" dirty="0" smtClean="0">
                <a:solidFill>
                  <a:srgbClr val="7030A0"/>
                </a:solidFill>
              </a:rPr>
              <a:t>Any questions?</a:t>
            </a:r>
            <a:endParaRPr lang="en-GB" sz="4000" b="1" dirty="0">
              <a:solidFill>
                <a:srgbClr val="7030A0"/>
              </a:solidFill>
            </a:endParaRPr>
          </a:p>
        </p:txBody>
      </p:sp>
    </p:spTree>
    <p:extLst>
      <p:ext uri="{BB962C8B-B14F-4D97-AF65-F5344CB8AC3E}">
        <p14:creationId xmlns:p14="http://schemas.microsoft.com/office/powerpoint/2010/main" val="37540895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wave_graphic_tint_rgb"/>
          <p:cNvPicPr>
            <a:picLocks noChangeAspect="1" noChangeArrowheads="1"/>
          </p:cNvPicPr>
          <p:nvPr/>
        </p:nvPicPr>
        <p:blipFill>
          <a:blip r:embed="rId2" cstate="print"/>
          <a:srcRect/>
          <a:stretch>
            <a:fillRect/>
          </a:stretch>
        </p:blipFill>
        <p:spPr bwMode="auto">
          <a:xfrm>
            <a:off x="0" y="2632075"/>
            <a:ext cx="9144000" cy="4225925"/>
          </a:xfrm>
          <a:prstGeom prst="rect">
            <a:avLst/>
          </a:prstGeom>
          <a:noFill/>
          <a:ln w="9525">
            <a:noFill/>
            <a:miter lim="800000"/>
            <a:headEnd/>
            <a:tailEnd/>
          </a:ln>
        </p:spPr>
      </p:pic>
      <p:pic>
        <p:nvPicPr>
          <p:cNvPr id="5" name="Picture 6"/>
          <p:cNvPicPr>
            <a:picLocks noChangeAspect="1" noChangeArrowheads="1"/>
          </p:cNvPicPr>
          <p:nvPr/>
        </p:nvPicPr>
        <p:blipFill>
          <a:blip r:embed="rId3" cstate="print"/>
          <a:srcRect/>
          <a:stretch>
            <a:fillRect/>
          </a:stretch>
        </p:blipFill>
        <p:spPr bwMode="auto">
          <a:xfrm>
            <a:off x="5867400" y="115888"/>
            <a:ext cx="3148013" cy="422275"/>
          </a:xfrm>
          <a:prstGeom prst="rect">
            <a:avLst/>
          </a:prstGeom>
          <a:noFill/>
          <a:ln w="9525">
            <a:noFill/>
            <a:miter lim="800000"/>
            <a:headEnd/>
            <a:tailEnd/>
          </a:ln>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12558" y="6143976"/>
            <a:ext cx="981204" cy="490602"/>
          </a:xfrm>
          <a:prstGeom prst="rect">
            <a:avLst/>
          </a:prstGeom>
        </p:spPr>
      </p:pic>
      <p:sp>
        <p:nvSpPr>
          <p:cNvPr id="2" name="Title 1"/>
          <p:cNvSpPr>
            <a:spLocks noGrp="1"/>
          </p:cNvSpPr>
          <p:nvPr>
            <p:ph type="title"/>
          </p:nvPr>
        </p:nvSpPr>
        <p:spPr/>
        <p:txBody>
          <a:bodyPr>
            <a:normAutofit/>
          </a:bodyPr>
          <a:lstStyle/>
          <a:p>
            <a:pPr algn="l"/>
            <a:r>
              <a:rPr lang="en-GB" sz="4000" b="1" dirty="0" smtClean="0"/>
              <a:t>Consultations and further reading</a:t>
            </a:r>
            <a:endParaRPr lang="en-GB" sz="4000" b="1" dirty="0"/>
          </a:p>
        </p:txBody>
      </p:sp>
      <p:sp>
        <p:nvSpPr>
          <p:cNvPr id="3" name="Content Placeholder 2"/>
          <p:cNvSpPr>
            <a:spLocks noGrp="1"/>
          </p:cNvSpPr>
          <p:nvPr>
            <p:ph idx="1"/>
          </p:nvPr>
        </p:nvSpPr>
        <p:spPr/>
        <p:txBody>
          <a:bodyPr>
            <a:normAutofit fontScale="92500" lnSpcReduction="10000"/>
          </a:bodyPr>
          <a:lstStyle/>
          <a:p>
            <a:r>
              <a:rPr lang="en-GB" dirty="0"/>
              <a:t>McCloud Appeal: </a:t>
            </a:r>
            <a:r>
              <a:rPr lang="en-GB" dirty="0">
                <a:hlinkClick r:id="rId5"/>
              </a:rPr>
              <a:t>https://</a:t>
            </a:r>
            <a:r>
              <a:rPr lang="en-GB" dirty="0" smtClean="0">
                <a:hlinkClick r:id="rId5"/>
              </a:rPr>
              <a:t>www.lgpsboard.org/index.php/structure-reform/cost-management/ccmcloud</a:t>
            </a:r>
            <a:endParaRPr lang="en-GB" dirty="0" smtClean="0"/>
          </a:p>
          <a:p>
            <a:r>
              <a:rPr lang="en-GB" dirty="0" smtClean="0"/>
              <a:t>Fair </a:t>
            </a:r>
            <a:r>
              <a:rPr lang="en-GB" dirty="0"/>
              <a:t>Deal: </a:t>
            </a:r>
            <a:r>
              <a:rPr lang="en-GB" dirty="0">
                <a:hlinkClick r:id="rId6"/>
              </a:rPr>
              <a:t>https://</a:t>
            </a:r>
            <a:r>
              <a:rPr lang="en-GB" dirty="0" smtClean="0">
                <a:hlinkClick r:id="rId6"/>
              </a:rPr>
              <a:t>www.gov.uk/government/consultations/local-government-pension-scheme-fair-deal-strengthening-pension-protection</a:t>
            </a:r>
            <a:endParaRPr lang="en-GB" dirty="0" smtClean="0"/>
          </a:p>
          <a:p>
            <a:r>
              <a:rPr lang="en-GB" dirty="0"/>
              <a:t>Exit Cap: </a:t>
            </a:r>
            <a:r>
              <a:rPr lang="en-GB" dirty="0">
                <a:hlinkClick r:id="rId7"/>
              </a:rPr>
              <a:t>https://</a:t>
            </a:r>
            <a:r>
              <a:rPr lang="en-GB" dirty="0" smtClean="0">
                <a:hlinkClick r:id="rId7"/>
              </a:rPr>
              <a:t>www.gov.uk/government/consultations/restricting-exit-payments-in-the-public-sector</a:t>
            </a:r>
            <a:endParaRPr lang="en-GB" dirty="0" smtClean="0"/>
          </a:p>
          <a:p>
            <a:endParaRPr lang="en-GB" dirty="0"/>
          </a:p>
        </p:txBody>
      </p:sp>
    </p:spTree>
    <p:extLst>
      <p:ext uri="{BB962C8B-B14F-4D97-AF65-F5344CB8AC3E}">
        <p14:creationId xmlns:p14="http://schemas.microsoft.com/office/powerpoint/2010/main" val="10984286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wave_graphic_tint_rgb"/>
          <p:cNvPicPr>
            <a:picLocks noChangeAspect="1" noChangeArrowheads="1"/>
          </p:cNvPicPr>
          <p:nvPr/>
        </p:nvPicPr>
        <p:blipFill>
          <a:blip r:embed="rId3" cstate="print"/>
          <a:srcRect/>
          <a:stretch>
            <a:fillRect/>
          </a:stretch>
        </p:blipFill>
        <p:spPr bwMode="auto">
          <a:xfrm>
            <a:off x="0" y="2632075"/>
            <a:ext cx="9144000" cy="4225925"/>
          </a:xfrm>
          <a:prstGeom prst="rect">
            <a:avLst/>
          </a:prstGeom>
          <a:noFill/>
          <a:ln w="9525">
            <a:noFill/>
            <a:miter lim="800000"/>
            <a:headEnd/>
            <a:tailEnd/>
          </a:ln>
        </p:spPr>
      </p:pic>
      <p:pic>
        <p:nvPicPr>
          <p:cNvPr id="4" name="Picture 6"/>
          <p:cNvPicPr>
            <a:picLocks noChangeAspect="1" noChangeArrowheads="1"/>
          </p:cNvPicPr>
          <p:nvPr/>
        </p:nvPicPr>
        <p:blipFill>
          <a:blip r:embed="rId4" cstate="print"/>
          <a:srcRect/>
          <a:stretch>
            <a:fillRect/>
          </a:stretch>
        </p:blipFill>
        <p:spPr bwMode="auto">
          <a:xfrm>
            <a:off x="5867400" y="115888"/>
            <a:ext cx="3148013" cy="422275"/>
          </a:xfrm>
          <a:prstGeom prst="rect">
            <a:avLst/>
          </a:prstGeom>
          <a:noFill/>
          <a:ln w="9525">
            <a:noFill/>
            <a:miter lim="800000"/>
            <a:headEnd/>
            <a:tailEnd/>
          </a:ln>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712558" y="6143976"/>
            <a:ext cx="981204" cy="490602"/>
          </a:xfrm>
          <a:prstGeom prst="rect">
            <a:avLst/>
          </a:prstGeom>
        </p:spPr>
      </p:pic>
      <p:sp>
        <p:nvSpPr>
          <p:cNvPr id="12" name="TextBox 11"/>
          <p:cNvSpPr txBox="1"/>
          <p:nvPr/>
        </p:nvSpPr>
        <p:spPr>
          <a:xfrm>
            <a:off x="457201" y="1236396"/>
            <a:ext cx="8558212" cy="4339650"/>
          </a:xfrm>
          <a:prstGeom prst="rect">
            <a:avLst/>
          </a:prstGeom>
          <a:noFill/>
        </p:spPr>
        <p:txBody>
          <a:bodyPr wrap="square" rtlCol="0">
            <a:spAutoFit/>
          </a:bodyPr>
          <a:lstStyle/>
          <a:p>
            <a:pPr marL="285750" indent="-285750">
              <a:buFont typeface="Arial" panose="020B0604020202020204" pitchFamily="34" charset="0"/>
              <a:buChar char="•"/>
            </a:pPr>
            <a:endParaRPr lang="en-GB" sz="3600" dirty="0" smtClean="0"/>
          </a:p>
          <a:p>
            <a:pPr marL="571500" indent="-571500">
              <a:buFont typeface="Arial" panose="020B0604020202020204" pitchFamily="34" charset="0"/>
              <a:buChar char="•"/>
            </a:pPr>
            <a:r>
              <a:rPr lang="en-GB" sz="3200" dirty="0" smtClean="0"/>
              <a:t>2018/</a:t>
            </a:r>
            <a:r>
              <a:rPr lang="en-GB" sz="3200" dirty="0" smtClean="0"/>
              <a:t>2019 amendment </a:t>
            </a:r>
            <a:r>
              <a:rPr lang="en-GB" sz="3200" dirty="0" smtClean="0"/>
              <a:t>regulations</a:t>
            </a:r>
          </a:p>
          <a:p>
            <a:pPr marL="571500" indent="-571500">
              <a:buFont typeface="Arial" panose="020B0604020202020204" pitchFamily="34" charset="0"/>
              <a:buChar char="•"/>
            </a:pPr>
            <a:r>
              <a:rPr lang="en-GB" sz="3200" dirty="0" smtClean="0"/>
              <a:t>Exit Credits for ceasing employers</a:t>
            </a:r>
            <a:endParaRPr lang="en-GB" sz="3200" dirty="0"/>
          </a:p>
          <a:p>
            <a:pPr marL="571500" indent="-571500">
              <a:buFont typeface="Arial" panose="020B0604020202020204" pitchFamily="34" charset="0"/>
              <a:buChar char="•"/>
            </a:pPr>
            <a:r>
              <a:rPr lang="en-GB" sz="3200" dirty="0" smtClean="0"/>
              <a:t>Recent consultations</a:t>
            </a:r>
          </a:p>
          <a:p>
            <a:pPr marL="1028700" lvl="1" indent="-571500">
              <a:buFont typeface="Arial" panose="020B0604020202020204" pitchFamily="34" charset="0"/>
              <a:buChar char="•"/>
            </a:pPr>
            <a:r>
              <a:rPr lang="en-GB" sz="2800" dirty="0" smtClean="0"/>
              <a:t>Fair Deal</a:t>
            </a:r>
          </a:p>
          <a:p>
            <a:pPr marL="1028700" lvl="1" indent="-571500">
              <a:buFont typeface="Arial" panose="020B0604020202020204" pitchFamily="34" charset="0"/>
              <a:buChar char="•"/>
            </a:pPr>
            <a:r>
              <a:rPr lang="en-GB" sz="2800" dirty="0" smtClean="0"/>
              <a:t>Exit payment cap</a:t>
            </a:r>
            <a:endParaRPr lang="en-GB" sz="2800" dirty="0" smtClean="0"/>
          </a:p>
          <a:p>
            <a:pPr marL="1028700" lvl="1" indent="-571500">
              <a:buFont typeface="Arial" panose="020B0604020202020204" pitchFamily="34" charset="0"/>
              <a:buChar char="•"/>
            </a:pPr>
            <a:r>
              <a:rPr lang="en-GB" sz="2800" dirty="0" smtClean="0"/>
              <a:t>Valuation cycles and risk management</a:t>
            </a:r>
            <a:endParaRPr lang="en-GB" sz="2800" dirty="0"/>
          </a:p>
          <a:p>
            <a:pPr marL="571500" indent="-571500">
              <a:buFont typeface="Arial" panose="020B0604020202020204" pitchFamily="34" charset="0"/>
              <a:buChar char="•"/>
            </a:pPr>
            <a:r>
              <a:rPr lang="en-GB" sz="3200" dirty="0"/>
              <a:t>Scheme Advisory Board </a:t>
            </a:r>
            <a:r>
              <a:rPr lang="en-GB" sz="3200" dirty="0" smtClean="0"/>
              <a:t>priorities</a:t>
            </a:r>
          </a:p>
          <a:p>
            <a:pPr marL="1028700" lvl="1" indent="-571500">
              <a:buFont typeface="Arial" panose="020B0604020202020204" pitchFamily="34" charset="0"/>
              <a:buChar char="•"/>
            </a:pPr>
            <a:r>
              <a:rPr lang="en-GB" sz="2800" dirty="0" smtClean="0"/>
              <a:t>Cost management</a:t>
            </a:r>
            <a:endParaRPr lang="en-GB" sz="2800" dirty="0"/>
          </a:p>
        </p:txBody>
      </p:sp>
      <p:sp>
        <p:nvSpPr>
          <p:cNvPr id="3" name="Title 2"/>
          <p:cNvSpPr>
            <a:spLocks noGrp="1"/>
          </p:cNvSpPr>
          <p:nvPr>
            <p:ph type="title"/>
          </p:nvPr>
        </p:nvSpPr>
        <p:spPr/>
        <p:txBody>
          <a:bodyPr>
            <a:normAutofit/>
          </a:bodyPr>
          <a:lstStyle/>
          <a:p>
            <a:pPr algn="l"/>
            <a:r>
              <a:rPr lang="en-GB" sz="3600" dirty="0" smtClean="0">
                <a:solidFill>
                  <a:srgbClr val="7030A0"/>
                </a:solidFill>
              </a:rPr>
              <a:t>Overview</a:t>
            </a:r>
            <a:endParaRPr lang="en-GB" sz="3600" dirty="0">
              <a:solidFill>
                <a:srgbClr val="7030A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wave_graphic_tint_rgb"/>
          <p:cNvPicPr>
            <a:picLocks noChangeAspect="1" noChangeArrowheads="1"/>
          </p:cNvPicPr>
          <p:nvPr/>
        </p:nvPicPr>
        <p:blipFill>
          <a:blip r:embed="rId3" cstate="print"/>
          <a:srcRect/>
          <a:stretch>
            <a:fillRect/>
          </a:stretch>
        </p:blipFill>
        <p:spPr bwMode="auto">
          <a:xfrm>
            <a:off x="24544" y="2622059"/>
            <a:ext cx="9144000" cy="4225925"/>
          </a:xfrm>
          <a:prstGeom prst="rect">
            <a:avLst/>
          </a:prstGeom>
          <a:noFill/>
          <a:ln w="9525">
            <a:noFill/>
            <a:miter lim="800000"/>
            <a:headEnd/>
            <a:tailEnd/>
          </a:ln>
        </p:spPr>
      </p:pic>
      <p:pic>
        <p:nvPicPr>
          <p:cNvPr id="4" name="Picture 6"/>
          <p:cNvPicPr>
            <a:picLocks noChangeAspect="1" noChangeArrowheads="1"/>
          </p:cNvPicPr>
          <p:nvPr/>
        </p:nvPicPr>
        <p:blipFill>
          <a:blip r:embed="rId4" cstate="print"/>
          <a:srcRect/>
          <a:stretch>
            <a:fillRect/>
          </a:stretch>
        </p:blipFill>
        <p:spPr bwMode="auto">
          <a:xfrm>
            <a:off x="5867400" y="115888"/>
            <a:ext cx="3148013" cy="422275"/>
          </a:xfrm>
          <a:prstGeom prst="rect">
            <a:avLst/>
          </a:prstGeom>
          <a:noFill/>
          <a:ln w="9525">
            <a:noFill/>
            <a:miter lim="800000"/>
            <a:headEnd/>
            <a:tailEnd/>
          </a:ln>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712558" y="6143976"/>
            <a:ext cx="981204" cy="490602"/>
          </a:xfrm>
          <a:prstGeom prst="rect">
            <a:avLst/>
          </a:prstGeom>
        </p:spPr>
      </p:pic>
      <p:sp>
        <p:nvSpPr>
          <p:cNvPr id="12" name="TextBox 11"/>
          <p:cNvSpPr txBox="1"/>
          <p:nvPr/>
        </p:nvSpPr>
        <p:spPr>
          <a:xfrm>
            <a:off x="317438" y="692696"/>
            <a:ext cx="8558212" cy="5324535"/>
          </a:xfrm>
          <a:prstGeom prst="rect">
            <a:avLst/>
          </a:prstGeom>
          <a:noFill/>
        </p:spPr>
        <p:txBody>
          <a:bodyPr wrap="square" rtlCol="0">
            <a:spAutoFit/>
          </a:bodyPr>
          <a:lstStyle/>
          <a:p>
            <a:r>
              <a:rPr lang="en-GB" sz="3600" dirty="0" smtClean="0">
                <a:solidFill>
                  <a:srgbClr val="00B0F0"/>
                </a:solidFill>
              </a:rPr>
              <a:t>May 2018 amendment regulations</a:t>
            </a:r>
          </a:p>
          <a:p>
            <a:pPr marL="457200" indent="-457200">
              <a:buFont typeface="Arial" panose="020B0604020202020204" pitchFamily="34" charset="0"/>
              <a:buChar char="•"/>
            </a:pPr>
            <a:r>
              <a:rPr lang="en-GB" sz="3200" dirty="0" smtClean="0"/>
              <a:t>Pre 2014 deferred benefits</a:t>
            </a:r>
            <a:endParaRPr lang="en-GB" sz="3200" dirty="0" smtClean="0"/>
          </a:p>
          <a:p>
            <a:r>
              <a:rPr lang="en-GB" sz="2800" dirty="0" smtClean="0"/>
              <a:t>	F</a:t>
            </a:r>
            <a:r>
              <a:rPr lang="en-GB" sz="2800" dirty="0" smtClean="0"/>
              <a:t>rom </a:t>
            </a:r>
            <a:r>
              <a:rPr lang="en-GB" sz="2800" dirty="0" smtClean="0"/>
              <a:t>55 </a:t>
            </a:r>
            <a:r>
              <a:rPr lang="en-GB" sz="2800" dirty="0" smtClean="0"/>
              <a:t>years without employer consent</a:t>
            </a:r>
          </a:p>
          <a:p>
            <a:r>
              <a:rPr lang="en-GB" sz="2800" dirty="0" smtClean="0"/>
              <a:t>	Pre 1998 - </a:t>
            </a:r>
            <a:r>
              <a:rPr lang="en-GB" sz="2800" b="1" dirty="0" smtClean="0"/>
              <a:t>at</a:t>
            </a:r>
            <a:r>
              <a:rPr lang="en-GB" sz="2800" dirty="0" smtClean="0"/>
              <a:t> 55</a:t>
            </a:r>
          </a:p>
          <a:p>
            <a:pPr marL="457200" indent="-457200">
              <a:buFont typeface="Arial" panose="020B0604020202020204" pitchFamily="34" charset="0"/>
              <a:buChar char="•"/>
            </a:pPr>
            <a:r>
              <a:rPr lang="en-GB" sz="3200" dirty="0" smtClean="0"/>
              <a:t>Survivor </a:t>
            </a:r>
            <a:r>
              <a:rPr lang="en-GB" sz="3200" dirty="0"/>
              <a:t>Benefits </a:t>
            </a:r>
          </a:p>
          <a:p>
            <a:r>
              <a:rPr lang="en-GB" sz="2800" dirty="0" smtClean="0"/>
              <a:t>	Equal </a:t>
            </a:r>
            <a:r>
              <a:rPr lang="en-GB" sz="2800" dirty="0"/>
              <a:t>benefits for same sex marriage and civil </a:t>
            </a:r>
            <a:r>
              <a:rPr lang="en-GB" sz="2800" dirty="0" smtClean="0"/>
              <a:t>	partnerships</a:t>
            </a:r>
          </a:p>
          <a:p>
            <a:endParaRPr lang="en-GB" sz="2800" dirty="0" smtClean="0"/>
          </a:p>
          <a:p>
            <a:r>
              <a:rPr lang="en-GB" sz="3600" dirty="0">
                <a:solidFill>
                  <a:srgbClr val="7030A0"/>
                </a:solidFill>
              </a:rPr>
              <a:t>February 2019 amendment regulations</a:t>
            </a:r>
          </a:p>
          <a:p>
            <a:pPr marL="457200" indent="-457200">
              <a:buFont typeface="Arial" panose="020B0604020202020204" pitchFamily="34" charset="0"/>
              <a:buChar char="•"/>
            </a:pPr>
            <a:r>
              <a:rPr lang="en-GB" sz="3200" dirty="0" smtClean="0"/>
              <a:t>Correction </a:t>
            </a:r>
            <a:r>
              <a:rPr lang="en-GB" sz="3200" dirty="0"/>
              <a:t>of error for pre-1998 leavers </a:t>
            </a:r>
          </a:p>
          <a:p>
            <a:pPr marL="457200" indent="-457200">
              <a:buFont typeface="Arial" panose="020B0604020202020204" pitchFamily="34" charset="0"/>
              <a:buChar char="•"/>
            </a:pPr>
            <a:r>
              <a:rPr lang="en-GB" sz="3200" dirty="0" smtClean="0"/>
              <a:t>Underpin </a:t>
            </a:r>
            <a:r>
              <a:rPr lang="en-GB" sz="3200" dirty="0"/>
              <a:t>protections </a:t>
            </a:r>
            <a:r>
              <a:rPr lang="en-GB" sz="3200" dirty="0" smtClean="0"/>
              <a:t>extended</a:t>
            </a:r>
          </a:p>
        </p:txBody>
      </p:sp>
    </p:spTree>
    <p:extLst>
      <p:ext uri="{BB962C8B-B14F-4D97-AF65-F5344CB8AC3E}">
        <p14:creationId xmlns:p14="http://schemas.microsoft.com/office/powerpoint/2010/main" val="40562264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wave_graphic_tint_rgb"/>
          <p:cNvPicPr>
            <a:picLocks noChangeAspect="1" noChangeArrowheads="1"/>
          </p:cNvPicPr>
          <p:nvPr/>
        </p:nvPicPr>
        <p:blipFill>
          <a:blip r:embed="rId3" cstate="print"/>
          <a:srcRect/>
          <a:stretch>
            <a:fillRect/>
          </a:stretch>
        </p:blipFill>
        <p:spPr bwMode="auto">
          <a:xfrm>
            <a:off x="0" y="2632075"/>
            <a:ext cx="9144000" cy="4225925"/>
          </a:xfrm>
          <a:prstGeom prst="rect">
            <a:avLst/>
          </a:prstGeom>
          <a:noFill/>
          <a:ln w="9525">
            <a:noFill/>
            <a:miter lim="800000"/>
            <a:headEnd/>
            <a:tailEnd/>
          </a:ln>
        </p:spPr>
      </p:pic>
      <p:pic>
        <p:nvPicPr>
          <p:cNvPr id="4" name="Picture 6"/>
          <p:cNvPicPr>
            <a:picLocks noChangeAspect="1" noChangeArrowheads="1"/>
          </p:cNvPicPr>
          <p:nvPr/>
        </p:nvPicPr>
        <p:blipFill>
          <a:blip r:embed="rId4" cstate="print"/>
          <a:srcRect/>
          <a:stretch>
            <a:fillRect/>
          </a:stretch>
        </p:blipFill>
        <p:spPr bwMode="auto">
          <a:xfrm>
            <a:off x="5867400" y="115888"/>
            <a:ext cx="3148013" cy="422275"/>
          </a:xfrm>
          <a:prstGeom prst="rect">
            <a:avLst/>
          </a:prstGeom>
          <a:noFill/>
          <a:ln w="9525">
            <a:noFill/>
            <a:miter lim="800000"/>
            <a:headEnd/>
            <a:tailEnd/>
          </a:ln>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712558" y="6143976"/>
            <a:ext cx="981204" cy="490602"/>
          </a:xfrm>
          <a:prstGeom prst="rect">
            <a:avLst/>
          </a:prstGeom>
        </p:spPr>
      </p:pic>
      <p:sp>
        <p:nvSpPr>
          <p:cNvPr id="12" name="TextBox 11"/>
          <p:cNvSpPr txBox="1"/>
          <p:nvPr/>
        </p:nvSpPr>
        <p:spPr>
          <a:xfrm>
            <a:off x="457201" y="908720"/>
            <a:ext cx="8558212" cy="4585871"/>
          </a:xfrm>
          <a:prstGeom prst="rect">
            <a:avLst/>
          </a:prstGeom>
          <a:noFill/>
        </p:spPr>
        <p:txBody>
          <a:bodyPr wrap="square" rtlCol="0">
            <a:spAutoFit/>
          </a:bodyPr>
          <a:lstStyle/>
          <a:p>
            <a:r>
              <a:rPr lang="en-GB" sz="3600" dirty="0">
                <a:solidFill>
                  <a:srgbClr val="00B0F0"/>
                </a:solidFill>
              </a:rPr>
              <a:t>Employer Exit </a:t>
            </a:r>
            <a:r>
              <a:rPr lang="en-GB" sz="3600" dirty="0" smtClean="0">
                <a:solidFill>
                  <a:srgbClr val="00B0F0"/>
                </a:solidFill>
              </a:rPr>
              <a:t>credits</a:t>
            </a:r>
          </a:p>
          <a:p>
            <a:endParaRPr lang="en-GB" sz="2400" b="1" dirty="0"/>
          </a:p>
          <a:p>
            <a:pPr marL="571500" indent="-571500">
              <a:buFont typeface="Arial" panose="020B0604020202020204" pitchFamily="34" charset="0"/>
              <a:buChar char="•"/>
            </a:pPr>
            <a:r>
              <a:rPr lang="en-GB" sz="3200" dirty="0" smtClean="0"/>
              <a:t>Assets v. liabilities</a:t>
            </a:r>
          </a:p>
          <a:p>
            <a:pPr marL="571500" indent="-571500">
              <a:buFont typeface="Arial" panose="020B0604020202020204" pitchFamily="34" charset="0"/>
              <a:buChar char="•"/>
            </a:pPr>
            <a:r>
              <a:rPr lang="en-GB" sz="3200" dirty="0" smtClean="0"/>
              <a:t>Potential for deficit or surplus</a:t>
            </a:r>
          </a:p>
          <a:p>
            <a:pPr marL="571500" indent="-571500">
              <a:buFont typeface="Arial" panose="020B0604020202020204" pitchFamily="34" charset="0"/>
              <a:buChar char="•"/>
            </a:pPr>
            <a:r>
              <a:rPr lang="en-GB" sz="3200" dirty="0" smtClean="0"/>
              <a:t>Surplus to be paid to exiting employer</a:t>
            </a:r>
          </a:p>
          <a:p>
            <a:pPr marL="571500" indent="-571500">
              <a:buFont typeface="Arial" panose="020B0604020202020204" pitchFamily="34" charset="0"/>
              <a:buChar char="•"/>
            </a:pPr>
            <a:r>
              <a:rPr lang="en-GB" sz="3200" dirty="0" smtClean="0"/>
              <a:t>Effective from 14 </a:t>
            </a:r>
            <a:r>
              <a:rPr lang="en-GB" sz="3200" dirty="0" smtClean="0"/>
              <a:t>May </a:t>
            </a:r>
            <a:r>
              <a:rPr lang="en-GB" sz="3200" dirty="0" smtClean="0"/>
              <a:t>2018</a:t>
            </a:r>
          </a:p>
          <a:p>
            <a:pPr marL="571500" indent="-571500">
              <a:buFont typeface="Arial" panose="020B0604020202020204" pitchFamily="34" charset="0"/>
              <a:buChar char="•"/>
            </a:pPr>
            <a:endParaRPr lang="en-GB" sz="3200" dirty="0"/>
          </a:p>
          <a:p>
            <a:pPr algn="ctr"/>
            <a:r>
              <a:rPr lang="en-GB" sz="3600" b="1" dirty="0">
                <a:solidFill>
                  <a:srgbClr val="FF0000"/>
                </a:solidFill>
              </a:rPr>
              <a:t>Risk sharing </a:t>
            </a:r>
            <a:r>
              <a:rPr lang="en-GB" sz="3600" b="1" dirty="0" smtClean="0">
                <a:solidFill>
                  <a:srgbClr val="FF0000"/>
                </a:solidFill>
              </a:rPr>
              <a:t>agreements?</a:t>
            </a:r>
            <a:endParaRPr lang="en-GB" sz="3600" b="1" dirty="0">
              <a:solidFill>
                <a:srgbClr val="FF0000"/>
              </a:solidFill>
            </a:endParaRPr>
          </a:p>
          <a:p>
            <a:endParaRPr lang="en-GB" sz="3600" dirty="0" smtClean="0"/>
          </a:p>
        </p:txBody>
      </p:sp>
    </p:spTree>
    <p:extLst>
      <p:ext uri="{BB962C8B-B14F-4D97-AF65-F5344CB8AC3E}">
        <p14:creationId xmlns:p14="http://schemas.microsoft.com/office/powerpoint/2010/main" val="24657789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wave_graphic_tint_rgb"/>
          <p:cNvPicPr>
            <a:picLocks noChangeAspect="1" noChangeArrowheads="1"/>
          </p:cNvPicPr>
          <p:nvPr/>
        </p:nvPicPr>
        <p:blipFill>
          <a:blip r:embed="rId3" cstate="print"/>
          <a:srcRect/>
          <a:stretch>
            <a:fillRect/>
          </a:stretch>
        </p:blipFill>
        <p:spPr bwMode="auto">
          <a:xfrm>
            <a:off x="0" y="2632075"/>
            <a:ext cx="9144000" cy="4225925"/>
          </a:xfrm>
          <a:prstGeom prst="rect">
            <a:avLst/>
          </a:prstGeom>
          <a:noFill/>
          <a:ln w="9525">
            <a:noFill/>
            <a:miter lim="800000"/>
            <a:headEnd/>
            <a:tailEnd/>
          </a:ln>
        </p:spPr>
      </p:pic>
      <p:sp>
        <p:nvSpPr>
          <p:cNvPr id="3" name="Content Placeholder 2"/>
          <p:cNvSpPr>
            <a:spLocks noGrp="1"/>
          </p:cNvSpPr>
          <p:nvPr>
            <p:ph idx="1"/>
          </p:nvPr>
        </p:nvSpPr>
        <p:spPr>
          <a:xfrm>
            <a:off x="451383" y="692696"/>
            <a:ext cx="8229600" cy="5227858"/>
          </a:xfrm>
        </p:spPr>
        <p:txBody>
          <a:bodyPr>
            <a:normAutofit fontScale="77500" lnSpcReduction="20000"/>
          </a:bodyPr>
          <a:lstStyle/>
          <a:p>
            <a:pPr marL="0" indent="0">
              <a:buNone/>
            </a:pPr>
            <a:r>
              <a:rPr lang="en-GB" sz="4600" dirty="0" smtClean="0">
                <a:solidFill>
                  <a:srgbClr val="00B0F0"/>
                </a:solidFill>
              </a:rPr>
              <a:t>Fair </a:t>
            </a:r>
            <a:r>
              <a:rPr lang="en-GB" sz="4600" dirty="0" smtClean="0">
                <a:solidFill>
                  <a:srgbClr val="00B0F0"/>
                </a:solidFill>
              </a:rPr>
              <a:t>Deal </a:t>
            </a:r>
            <a:r>
              <a:rPr lang="en-GB" sz="4600" dirty="0" smtClean="0">
                <a:solidFill>
                  <a:srgbClr val="00B0F0"/>
                </a:solidFill>
              </a:rPr>
              <a:t>in the LGPS</a:t>
            </a:r>
          </a:p>
          <a:p>
            <a:pPr marL="0" indent="0">
              <a:buNone/>
            </a:pPr>
            <a:endParaRPr lang="en-GB" sz="2400" b="1" dirty="0" smtClean="0"/>
          </a:p>
          <a:p>
            <a:r>
              <a:rPr lang="en-GB" sz="4100" dirty="0" smtClean="0"/>
              <a:t>Protection </a:t>
            </a:r>
            <a:r>
              <a:rPr lang="en-GB" sz="4100" dirty="0" smtClean="0"/>
              <a:t>for compulsory transferred members</a:t>
            </a:r>
          </a:p>
          <a:p>
            <a:r>
              <a:rPr lang="en-GB" sz="4100" dirty="0" smtClean="0"/>
              <a:t>Replaces </a:t>
            </a:r>
            <a:r>
              <a:rPr lang="en-GB" sz="4100" dirty="0" smtClean="0"/>
              <a:t>Best Value Authorities Staff Transfers (Pensions) Direction </a:t>
            </a:r>
            <a:r>
              <a:rPr lang="en-GB" sz="4100" dirty="0" smtClean="0"/>
              <a:t>2007</a:t>
            </a:r>
          </a:p>
          <a:p>
            <a:r>
              <a:rPr lang="en-GB" sz="4100" dirty="0" smtClean="0"/>
              <a:t>Removes option of broadly comparable scheme</a:t>
            </a:r>
            <a:endParaRPr lang="en-GB" sz="4100" dirty="0" smtClean="0"/>
          </a:p>
          <a:p>
            <a:r>
              <a:rPr lang="en-GB" sz="4100" dirty="0" smtClean="0"/>
              <a:t>Deemed employer status</a:t>
            </a:r>
          </a:p>
          <a:p>
            <a:r>
              <a:rPr lang="en-GB" sz="4100" dirty="0" smtClean="0"/>
              <a:t>Doesn’t apply to Further and Higher Education</a:t>
            </a:r>
            <a:endParaRPr lang="en-GB" sz="4100" dirty="0" smtClean="0"/>
          </a:p>
          <a:p>
            <a:r>
              <a:rPr lang="en-GB" sz="4100" dirty="0" smtClean="0"/>
              <a:t>Consultation closed 4 April</a:t>
            </a:r>
          </a:p>
          <a:p>
            <a:endParaRPr lang="en-GB" dirty="0"/>
          </a:p>
        </p:txBody>
      </p:sp>
      <p:pic>
        <p:nvPicPr>
          <p:cNvPr id="5" name="Picture 6"/>
          <p:cNvPicPr>
            <a:picLocks noChangeAspect="1" noChangeArrowheads="1"/>
          </p:cNvPicPr>
          <p:nvPr/>
        </p:nvPicPr>
        <p:blipFill>
          <a:blip r:embed="rId4" cstate="print"/>
          <a:srcRect/>
          <a:stretch>
            <a:fillRect/>
          </a:stretch>
        </p:blipFill>
        <p:spPr bwMode="auto">
          <a:xfrm>
            <a:off x="5867400" y="115888"/>
            <a:ext cx="3148013" cy="422275"/>
          </a:xfrm>
          <a:prstGeom prst="rect">
            <a:avLst/>
          </a:prstGeom>
          <a:noFill/>
          <a:ln w="9525">
            <a:noFill/>
            <a:miter lim="800000"/>
            <a:headEnd/>
            <a:tailEnd/>
          </a:ln>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712558" y="6143976"/>
            <a:ext cx="981204" cy="490602"/>
          </a:xfrm>
          <a:prstGeom prst="rect">
            <a:avLst/>
          </a:prstGeom>
        </p:spPr>
      </p:pic>
    </p:spTree>
    <p:extLst>
      <p:ext uri="{BB962C8B-B14F-4D97-AF65-F5344CB8AC3E}">
        <p14:creationId xmlns:p14="http://schemas.microsoft.com/office/powerpoint/2010/main" val="3575687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0" y="115888"/>
            <a:ext cx="9144000" cy="6742112"/>
            <a:chOff x="0" y="115888"/>
            <a:chExt cx="9144000" cy="6742112"/>
          </a:xfrm>
        </p:grpSpPr>
        <p:pic>
          <p:nvPicPr>
            <p:cNvPr id="4" name="Picture 2" descr="wave_graphic_tint_rgb"/>
            <p:cNvPicPr>
              <a:picLocks noChangeAspect="1" noChangeArrowheads="1"/>
            </p:cNvPicPr>
            <p:nvPr/>
          </p:nvPicPr>
          <p:blipFill>
            <a:blip r:embed="rId3" cstate="print"/>
            <a:srcRect/>
            <a:stretch>
              <a:fillRect/>
            </a:stretch>
          </p:blipFill>
          <p:spPr bwMode="auto">
            <a:xfrm>
              <a:off x="0" y="2632075"/>
              <a:ext cx="9144000" cy="4225925"/>
            </a:xfrm>
            <a:prstGeom prst="rect">
              <a:avLst/>
            </a:prstGeom>
            <a:noFill/>
            <a:ln w="9525">
              <a:noFill/>
              <a:miter lim="800000"/>
              <a:headEnd/>
              <a:tailEnd/>
            </a:ln>
          </p:spPr>
        </p:pic>
        <p:pic>
          <p:nvPicPr>
            <p:cNvPr id="5" name="Picture 6"/>
            <p:cNvPicPr>
              <a:picLocks noChangeAspect="1" noChangeArrowheads="1"/>
            </p:cNvPicPr>
            <p:nvPr/>
          </p:nvPicPr>
          <p:blipFill>
            <a:blip r:embed="rId4" cstate="print"/>
            <a:srcRect/>
            <a:stretch>
              <a:fillRect/>
            </a:stretch>
          </p:blipFill>
          <p:spPr bwMode="auto">
            <a:xfrm>
              <a:off x="5867400" y="115888"/>
              <a:ext cx="3148013" cy="422275"/>
            </a:xfrm>
            <a:prstGeom prst="rect">
              <a:avLst/>
            </a:prstGeom>
            <a:noFill/>
            <a:ln w="9525">
              <a:noFill/>
              <a:miter lim="800000"/>
              <a:headEnd/>
              <a:tailEnd/>
            </a:ln>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712558" y="6143976"/>
              <a:ext cx="981204" cy="490602"/>
            </a:xfrm>
            <a:prstGeom prst="rect">
              <a:avLst/>
            </a:prstGeom>
          </p:spPr>
        </p:pic>
      </p:grpSp>
      <p:sp>
        <p:nvSpPr>
          <p:cNvPr id="3" name="Content Placeholder 2"/>
          <p:cNvSpPr>
            <a:spLocks noGrp="1"/>
          </p:cNvSpPr>
          <p:nvPr>
            <p:ph idx="1"/>
          </p:nvPr>
        </p:nvSpPr>
        <p:spPr>
          <a:xfrm>
            <a:off x="457200" y="731837"/>
            <a:ext cx="8229600" cy="5721499"/>
          </a:xfrm>
        </p:spPr>
        <p:txBody>
          <a:bodyPr/>
          <a:lstStyle/>
          <a:p>
            <a:pPr marL="0" indent="0">
              <a:buNone/>
            </a:pPr>
            <a:r>
              <a:rPr lang="en-GB" sz="3600" dirty="0" smtClean="0">
                <a:solidFill>
                  <a:srgbClr val="7030A0"/>
                </a:solidFill>
              </a:rPr>
              <a:t>Exit payment cap </a:t>
            </a:r>
            <a:endParaRPr lang="en-GB" sz="3600" dirty="0" smtClean="0">
              <a:solidFill>
                <a:srgbClr val="7030A0"/>
              </a:solidFill>
            </a:endParaRPr>
          </a:p>
          <a:p>
            <a:pPr marL="0" indent="0">
              <a:buNone/>
            </a:pPr>
            <a:endParaRPr lang="en-GB" sz="2400" b="1" dirty="0" smtClean="0">
              <a:solidFill>
                <a:srgbClr val="7030A0"/>
              </a:solidFill>
            </a:endParaRPr>
          </a:p>
          <a:p>
            <a:r>
              <a:rPr lang="en-GB" dirty="0" smtClean="0"/>
              <a:t>£95k cap on exit payments for public sector</a:t>
            </a:r>
            <a:endParaRPr lang="en-GB" dirty="0" smtClean="0"/>
          </a:p>
          <a:p>
            <a:pPr lvl="1">
              <a:buFont typeface="Wingdings" panose="05000000000000000000" pitchFamily="2" charset="2"/>
              <a:buChar char="§"/>
            </a:pPr>
            <a:r>
              <a:rPr lang="en-GB" dirty="0" smtClean="0"/>
              <a:t>Redundancy, severance payments etc.</a:t>
            </a:r>
          </a:p>
          <a:p>
            <a:pPr lvl="1"/>
            <a:endParaRPr lang="en-GB" sz="2400" dirty="0"/>
          </a:p>
          <a:p>
            <a:pPr marL="0" indent="0" algn="ctr">
              <a:buNone/>
            </a:pPr>
            <a:r>
              <a:rPr lang="en-GB" b="1" dirty="0" smtClean="0">
                <a:solidFill>
                  <a:srgbClr val="FF0000"/>
                </a:solidFill>
              </a:rPr>
              <a:t>Pension </a:t>
            </a:r>
            <a:r>
              <a:rPr lang="en-GB" b="1" dirty="0" smtClean="0">
                <a:solidFill>
                  <a:srgbClr val="FF0000"/>
                </a:solidFill>
              </a:rPr>
              <a:t>strain costs </a:t>
            </a:r>
            <a:r>
              <a:rPr lang="en-GB" b="1" dirty="0" smtClean="0">
                <a:solidFill>
                  <a:srgbClr val="FF0000"/>
                </a:solidFill>
              </a:rPr>
              <a:t>included</a:t>
            </a:r>
          </a:p>
          <a:p>
            <a:pPr marL="0" indent="0" algn="ctr">
              <a:buNone/>
            </a:pPr>
            <a:endParaRPr lang="en-GB" b="1" dirty="0" smtClean="0">
              <a:solidFill>
                <a:srgbClr val="FF0000"/>
              </a:solidFill>
            </a:endParaRPr>
          </a:p>
          <a:p>
            <a:r>
              <a:rPr lang="en-GB" sz="2800" dirty="0" smtClean="0"/>
              <a:t>Consultation </a:t>
            </a:r>
            <a:r>
              <a:rPr lang="en-GB" sz="2800" dirty="0" smtClean="0"/>
              <a:t>out now</a:t>
            </a:r>
          </a:p>
          <a:p>
            <a:r>
              <a:rPr lang="en-GB" sz="2800" dirty="0" smtClean="0"/>
              <a:t>Closes 3</a:t>
            </a:r>
            <a:r>
              <a:rPr lang="en-GB" sz="2800" baseline="30000" dirty="0" smtClean="0"/>
              <a:t>rd</a:t>
            </a:r>
            <a:r>
              <a:rPr lang="en-GB" sz="2800" dirty="0" smtClean="0"/>
              <a:t> July</a:t>
            </a:r>
            <a:endParaRPr lang="en-GB" sz="2800" dirty="0"/>
          </a:p>
        </p:txBody>
      </p:sp>
    </p:spTree>
    <p:extLst>
      <p:ext uri="{BB962C8B-B14F-4D97-AF65-F5344CB8AC3E}">
        <p14:creationId xmlns:p14="http://schemas.microsoft.com/office/powerpoint/2010/main" val="28670804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115888"/>
            <a:ext cx="9144000" cy="6742112"/>
            <a:chOff x="0" y="115888"/>
            <a:chExt cx="9144000" cy="6742112"/>
          </a:xfrm>
        </p:grpSpPr>
        <p:pic>
          <p:nvPicPr>
            <p:cNvPr id="5" name="Picture 2" descr="wave_graphic_tint_rgb"/>
            <p:cNvPicPr>
              <a:picLocks noChangeAspect="1" noChangeArrowheads="1"/>
            </p:cNvPicPr>
            <p:nvPr/>
          </p:nvPicPr>
          <p:blipFill>
            <a:blip r:embed="rId3" cstate="print"/>
            <a:srcRect/>
            <a:stretch>
              <a:fillRect/>
            </a:stretch>
          </p:blipFill>
          <p:spPr bwMode="auto">
            <a:xfrm>
              <a:off x="0" y="2632075"/>
              <a:ext cx="9144000" cy="4225925"/>
            </a:xfrm>
            <a:prstGeom prst="rect">
              <a:avLst/>
            </a:prstGeom>
            <a:noFill/>
            <a:ln w="9525">
              <a:noFill/>
              <a:miter lim="800000"/>
              <a:headEnd/>
              <a:tailEnd/>
            </a:ln>
          </p:spPr>
        </p:pic>
        <p:pic>
          <p:nvPicPr>
            <p:cNvPr id="4" name="Picture 6"/>
            <p:cNvPicPr>
              <a:picLocks noChangeAspect="1" noChangeArrowheads="1"/>
            </p:cNvPicPr>
            <p:nvPr/>
          </p:nvPicPr>
          <p:blipFill>
            <a:blip r:embed="rId4" cstate="print"/>
            <a:srcRect/>
            <a:stretch>
              <a:fillRect/>
            </a:stretch>
          </p:blipFill>
          <p:spPr bwMode="auto">
            <a:xfrm>
              <a:off x="5867400" y="115888"/>
              <a:ext cx="3148013" cy="422275"/>
            </a:xfrm>
            <a:prstGeom prst="rect">
              <a:avLst/>
            </a:prstGeom>
            <a:noFill/>
            <a:ln w="9525">
              <a:noFill/>
              <a:miter lim="800000"/>
              <a:headEnd/>
              <a:tailEnd/>
            </a:ln>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712558" y="6143976"/>
              <a:ext cx="981204" cy="490602"/>
            </a:xfrm>
            <a:prstGeom prst="rect">
              <a:avLst/>
            </a:prstGeom>
          </p:spPr>
        </p:pic>
      </p:grpSp>
      <p:sp>
        <p:nvSpPr>
          <p:cNvPr id="12" name="TextBox 11"/>
          <p:cNvSpPr txBox="1"/>
          <p:nvPr/>
        </p:nvSpPr>
        <p:spPr>
          <a:xfrm>
            <a:off x="292894" y="637800"/>
            <a:ext cx="8558212" cy="4955203"/>
          </a:xfrm>
          <a:prstGeom prst="rect">
            <a:avLst/>
          </a:prstGeom>
          <a:noFill/>
        </p:spPr>
        <p:txBody>
          <a:bodyPr wrap="square" rtlCol="0">
            <a:spAutoFit/>
          </a:bodyPr>
          <a:lstStyle/>
          <a:p>
            <a:r>
              <a:rPr lang="en-GB" sz="3600" dirty="0" smtClean="0">
                <a:solidFill>
                  <a:srgbClr val="7030A0"/>
                </a:solidFill>
              </a:rPr>
              <a:t>Valuation cycles and managing employer risk</a:t>
            </a:r>
            <a:endParaRPr lang="en-GB" sz="3600" dirty="0" smtClean="0">
              <a:solidFill>
                <a:srgbClr val="7030A0"/>
              </a:solidFill>
            </a:endParaRPr>
          </a:p>
          <a:p>
            <a:pPr marL="571500" indent="-571500">
              <a:buFont typeface="Arial" panose="020B0604020202020204" pitchFamily="34" charset="0"/>
              <a:buChar char="•"/>
            </a:pPr>
            <a:endParaRPr lang="en-GB" sz="2400" dirty="0"/>
          </a:p>
          <a:p>
            <a:pPr marL="571500" indent="-571500">
              <a:buFont typeface="Arial" panose="020B0604020202020204" pitchFamily="34" charset="0"/>
              <a:buChar char="•"/>
            </a:pPr>
            <a:r>
              <a:rPr lang="en-GB" sz="3200" dirty="0" smtClean="0"/>
              <a:t>4 year cycle </a:t>
            </a:r>
            <a:r>
              <a:rPr lang="en-GB" sz="3200" dirty="0" smtClean="0"/>
              <a:t>from 2024 onwards</a:t>
            </a:r>
          </a:p>
          <a:p>
            <a:pPr marL="571500" indent="-571500">
              <a:buFont typeface="Arial" panose="020B0604020202020204" pitchFamily="34" charset="0"/>
              <a:buChar char="•"/>
            </a:pPr>
            <a:r>
              <a:rPr lang="en-GB" sz="3200" dirty="0" smtClean="0"/>
              <a:t>Transitional arrangements</a:t>
            </a:r>
          </a:p>
          <a:p>
            <a:pPr marL="1028700" lvl="1" indent="-571500">
              <a:buFont typeface="Arial" panose="020B0604020202020204" pitchFamily="34" charset="0"/>
              <a:buChar char="•"/>
            </a:pPr>
            <a:r>
              <a:rPr lang="en-GB" sz="3200" dirty="0" smtClean="0"/>
              <a:t>5 years?</a:t>
            </a:r>
          </a:p>
          <a:p>
            <a:pPr marL="1028700" lvl="1" indent="-571500">
              <a:buFont typeface="Arial" panose="020B0604020202020204" pitchFamily="34" charset="0"/>
              <a:buChar char="•"/>
            </a:pPr>
            <a:r>
              <a:rPr lang="en-GB" sz="3200" b="1" dirty="0" smtClean="0"/>
              <a:t>3 + 2 years?</a:t>
            </a:r>
          </a:p>
          <a:p>
            <a:pPr marL="571500" indent="-571500">
              <a:buFont typeface="Arial" panose="020B0604020202020204" pitchFamily="34" charset="0"/>
              <a:buChar char="•"/>
            </a:pPr>
            <a:r>
              <a:rPr lang="en-GB" sz="3200" dirty="0" smtClean="0"/>
              <a:t>Flexibility of exit payments</a:t>
            </a:r>
          </a:p>
          <a:p>
            <a:pPr marL="571500" indent="-571500">
              <a:buFont typeface="Arial" panose="020B0604020202020204" pitchFamily="34" charset="0"/>
              <a:buChar char="•"/>
            </a:pPr>
            <a:r>
              <a:rPr lang="en-GB" sz="3200" dirty="0" smtClean="0"/>
              <a:t>Remove requirement to offer LGPS for FE/sixth </a:t>
            </a:r>
            <a:r>
              <a:rPr lang="en-GB" sz="3200" dirty="0"/>
              <a:t>f</a:t>
            </a:r>
            <a:r>
              <a:rPr lang="en-GB" sz="3200" dirty="0" smtClean="0"/>
              <a:t>orm colleges and universities</a:t>
            </a:r>
          </a:p>
          <a:p>
            <a:pPr marL="571500" indent="-571500">
              <a:buFont typeface="Arial" panose="020B0604020202020204" pitchFamily="34" charset="0"/>
              <a:buChar char="•"/>
            </a:pPr>
            <a:r>
              <a:rPr lang="en-GB" sz="3200" dirty="0" smtClean="0"/>
              <a:t>Flexibility over exit payments</a:t>
            </a:r>
            <a:endParaRPr lang="en-GB" sz="3200" dirty="0" smtClean="0"/>
          </a:p>
        </p:txBody>
      </p:sp>
    </p:spTree>
    <p:extLst>
      <p:ext uri="{BB962C8B-B14F-4D97-AF65-F5344CB8AC3E}">
        <p14:creationId xmlns:p14="http://schemas.microsoft.com/office/powerpoint/2010/main" val="23430011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wave_graphic_tint_rgb"/>
          <p:cNvPicPr>
            <a:picLocks noChangeAspect="1" noChangeArrowheads="1"/>
          </p:cNvPicPr>
          <p:nvPr/>
        </p:nvPicPr>
        <p:blipFill>
          <a:blip r:embed="rId3" cstate="print"/>
          <a:srcRect/>
          <a:stretch>
            <a:fillRect/>
          </a:stretch>
        </p:blipFill>
        <p:spPr bwMode="auto">
          <a:xfrm>
            <a:off x="0" y="2632075"/>
            <a:ext cx="9144000" cy="4225925"/>
          </a:xfrm>
          <a:prstGeom prst="rect">
            <a:avLst/>
          </a:prstGeom>
          <a:noFill/>
          <a:ln w="9525">
            <a:noFill/>
            <a:miter lim="800000"/>
            <a:headEnd/>
            <a:tailEnd/>
          </a:ln>
        </p:spPr>
      </p:pic>
      <p:pic>
        <p:nvPicPr>
          <p:cNvPr id="5" name="Picture 6"/>
          <p:cNvPicPr>
            <a:picLocks noChangeAspect="1" noChangeArrowheads="1"/>
          </p:cNvPicPr>
          <p:nvPr/>
        </p:nvPicPr>
        <p:blipFill>
          <a:blip r:embed="rId4" cstate="print"/>
          <a:srcRect/>
          <a:stretch>
            <a:fillRect/>
          </a:stretch>
        </p:blipFill>
        <p:spPr bwMode="auto">
          <a:xfrm>
            <a:off x="5867400" y="115888"/>
            <a:ext cx="3148013" cy="422275"/>
          </a:xfrm>
          <a:prstGeom prst="rect">
            <a:avLst/>
          </a:prstGeom>
          <a:noFill/>
          <a:ln w="9525">
            <a:noFill/>
            <a:miter lim="800000"/>
            <a:headEnd/>
            <a:tailEnd/>
          </a:ln>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712558" y="6143976"/>
            <a:ext cx="981204" cy="490602"/>
          </a:xfrm>
          <a:prstGeom prst="rect">
            <a:avLst/>
          </a:prstGeom>
        </p:spPr>
      </p:pic>
      <p:sp>
        <p:nvSpPr>
          <p:cNvPr id="2" name="Title 1"/>
          <p:cNvSpPr>
            <a:spLocks noGrp="1"/>
          </p:cNvSpPr>
          <p:nvPr>
            <p:ph type="title"/>
          </p:nvPr>
        </p:nvSpPr>
        <p:spPr/>
        <p:txBody>
          <a:bodyPr>
            <a:normAutofit/>
          </a:bodyPr>
          <a:lstStyle/>
          <a:p>
            <a:pPr algn="l"/>
            <a:r>
              <a:rPr lang="en-GB" sz="3600" dirty="0">
                <a:solidFill>
                  <a:srgbClr val="00B0F0"/>
                </a:solidFill>
              </a:rPr>
              <a:t>Scheme Advisory </a:t>
            </a:r>
            <a:r>
              <a:rPr lang="en-GB" sz="3600" dirty="0" smtClean="0">
                <a:solidFill>
                  <a:srgbClr val="00B0F0"/>
                </a:solidFill>
              </a:rPr>
              <a:t>Board</a:t>
            </a:r>
            <a:endParaRPr lang="en-GB" sz="3600" dirty="0">
              <a:solidFill>
                <a:srgbClr val="00B0F0"/>
              </a:solidFill>
            </a:endParaRPr>
          </a:p>
        </p:txBody>
      </p:sp>
      <p:sp>
        <p:nvSpPr>
          <p:cNvPr id="3" name="Content Placeholder 2"/>
          <p:cNvSpPr>
            <a:spLocks noGrp="1"/>
          </p:cNvSpPr>
          <p:nvPr>
            <p:ph idx="1"/>
          </p:nvPr>
        </p:nvSpPr>
        <p:spPr/>
        <p:txBody>
          <a:bodyPr>
            <a:normAutofit/>
          </a:bodyPr>
          <a:lstStyle/>
          <a:p>
            <a:r>
              <a:rPr lang="en-GB" dirty="0" smtClean="0"/>
              <a:t>Good Governance </a:t>
            </a:r>
            <a:r>
              <a:rPr lang="en-GB" dirty="0" smtClean="0"/>
              <a:t>Project</a:t>
            </a:r>
          </a:p>
          <a:p>
            <a:r>
              <a:rPr lang="en-GB" dirty="0" smtClean="0"/>
              <a:t>Responsible Investment</a:t>
            </a:r>
          </a:p>
          <a:p>
            <a:r>
              <a:rPr lang="en-GB" dirty="0" err="1" smtClean="0"/>
              <a:t>Simplication</a:t>
            </a:r>
            <a:r>
              <a:rPr lang="en-GB" dirty="0" smtClean="0"/>
              <a:t> </a:t>
            </a:r>
            <a:r>
              <a:rPr lang="en-GB" dirty="0" smtClean="0"/>
              <a:t>of the LGPS </a:t>
            </a:r>
            <a:endParaRPr lang="en-GB" dirty="0" smtClean="0"/>
          </a:p>
          <a:p>
            <a:r>
              <a:rPr lang="en-GB" dirty="0" smtClean="0"/>
              <a:t>Academies </a:t>
            </a:r>
            <a:r>
              <a:rPr lang="en-GB" dirty="0" smtClean="0"/>
              <a:t>and Tier 3 employers </a:t>
            </a:r>
            <a:endParaRPr lang="en-GB" dirty="0" smtClean="0"/>
          </a:p>
          <a:p>
            <a:r>
              <a:rPr lang="en-GB" dirty="0" smtClean="0"/>
              <a:t>Cost management</a:t>
            </a:r>
            <a:endParaRPr lang="en-GB" dirty="0"/>
          </a:p>
        </p:txBody>
      </p:sp>
    </p:spTree>
    <p:extLst>
      <p:ext uri="{BB962C8B-B14F-4D97-AF65-F5344CB8AC3E}">
        <p14:creationId xmlns:p14="http://schemas.microsoft.com/office/powerpoint/2010/main" val="14593123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wave_graphic_tint_rgb"/>
          <p:cNvPicPr>
            <a:picLocks noChangeAspect="1" noChangeArrowheads="1"/>
          </p:cNvPicPr>
          <p:nvPr/>
        </p:nvPicPr>
        <p:blipFill>
          <a:blip r:embed="rId3" cstate="print"/>
          <a:srcRect/>
          <a:stretch>
            <a:fillRect/>
          </a:stretch>
        </p:blipFill>
        <p:spPr bwMode="auto">
          <a:xfrm>
            <a:off x="0" y="2632075"/>
            <a:ext cx="9144000" cy="4225925"/>
          </a:xfrm>
          <a:prstGeom prst="rect">
            <a:avLst/>
          </a:prstGeom>
          <a:noFill/>
          <a:ln w="9525">
            <a:noFill/>
            <a:miter lim="800000"/>
            <a:headEnd/>
            <a:tailEnd/>
          </a:ln>
        </p:spPr>
      </p:pic>
      <p:pic>
        <p:nvPicPr>
          <p:cNvPr id="4" name="Picture 6"/>
          <p:cNvPicPr>
            <a:picLocks noChangeAspect="1" noChangeArrowheads="1"/>
          </p:cNvPicPr>
          <p:nvPr/>
        </p:nvPicPr>
        <p:blipFill>
          <a:blip r:embed="rId4" cstate="print"/>
          <a:srcRect/>
          <a:stretch>
            <a:fillRect/>
          </a:stretch>
        </p:blipFill>
        <p:spPr bwMode="auto">
          <a:xfrm>
            <a:off x="5867400" y="115888"/>
            <a:ext cx="3148013" cy="422275"/>
          </a:xfrm>
          <a:prstGeom prst="rect">
            <a:avLst/>
          </a:prstGeom>
          <a:noFill/>
          <a:ln w="9525">
            <a:noFill/>
            <a:miter lim="800000"/>
            <a:headEnd/>
            <a:tailEnd/>
          </a:ln>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712558" y="6143976"/>
            <a:ext cx="981204" cy="490602"/>
          </a:xfrm>
          <a:prstGeom prst="rect">
            <a:avLst/>
          </a:prstGeom>
        </p:spPr>
      </p:pic>
      <p:sp>
        <p:nvSpPr>
          <p:cNvPr id="12" name="TextBox 11"/>
          <p:cNvSpPr txBox="1"/>
          <p:nvPr/>
        </p:nvSpPr>
        <p:spPr>
          <a:xfrm>
            <a:off x="445571" y="657575"/>
            <a:ext cx="8558212" cy="5262979"/>
          </a:xfrm>
          <a:prstGeom prst="rect">
            <a:avLst/>
          </a:prstGeom>
          <a:noFill/>
        </p:spPr>
        <p:txBody>
          <a:bodyPr wrap="square" rtlCol="0">
            <a:spAutoFit/>
          </a:bodyPr>
          <a:lstStyle/>
          <a:p>
            <a:r>
              <a:rPr lang="en-GB" sz="3600" dirty="0" smtClean="0">
                <a:solidFill>
                  <a:srgbClr val="7030A0"/>
                </a:solidFill>
              </a:rPr>
              <a:t>Cost </a:t>
            </a:r>
            <a:r>
              <a:rPr lang="en-GB" sz="3600" dirty="0" smtClean="0">
                <a:solidFill>
                  <a:srgbClr val="7030A0"/>
                </a:solidFill>
              </a:rPr>
              <a:t>management proposals</a:t>
            </a:r>
            <a:endParaRPr lang="en-GB" sz="3600" dirty="0" smtClean="0">
              <a:solidFill>
                <a:srgbClr val="7030A0"/>
              </a:solidFill>
            </a:endParaRPr>
          </a:p>
          <a:p>
            <a:endParaRPr lang="en-GB" sz="2400" dirty="0" smtClean="0"/>
          </a:p>
          <a:p>
            <a:pPr marL="571500" indent="-571500">
              <a:buFont typeface="Arial" panose="020B0604020202020204" pitchFamily="34" charset="0"/>
              <a:buChar char="•"/>
            </a:pPr>
            <a:r>
              <a:rPr lang="en-GB" sz="3200" dirty="0"/>
              <a:t>Removal of Tier 3 ill </a:t>
            </a:r>
            <a:r>
              <a:rPr lang="en-GB" sz="3200" dirty="0" smtClean="0"/>
              <a:t>Health</a:t>
            </a:r>
            <a:endParaRPr lang="en-GB" sz="3200" dirty="0"/>
          </a:p>
          <a:p>
            <a:pPr marL="571500" indent="-571500">
              <a:buFont typeface="Arial" panose="020B0604020202020204" pitchFamily="34" charset="0"/>
              <a:buChar char="•"/>
            </a:pPr>
            <a:r>
              <a:rPr lang="en-GB" sz="3200" dirty="0"/>
              <a:t>A minimum lump sum death in service </a:t>
            </a:r>
            <a:r>
              <a:rPr lang="en-GB" sz="3200" dirty="0" smtClean="0"/>
              <a:t>benefit</a:t>
            </a:r>
          </a:p>
          <a:p>
            <a:pPr marL="571500" indent="-571500">
              <a:buFont typeface="Arial" panose="020B0604020202020204" pitchFamily="34" charset="0"/>
              <a:buChar char="•"/>
            </a:pPr>
            <a:r>
              <a:rPr lang="en-GB" sz="3200" dirty="0" smtClean="0"/>
              <a:t>Enhanced </a:t>
            </a:r>
            <a:r>
              <a:rPr lang="en-GB" sz="3200" dirty="0"/>
              <a:t>early retirement factors </a:t>
            </a:r>
            <a:endParaRPr lang="en-GB" sz="3200" dirty="0" smtClean="0"/>
          </a:p>
          <a:p>
            <a:pPr marL="571500" indent="-571500">
              <a:buFont typeface="Arial" panose="020B0604020202020204" pitchFamily="34" charset="0"/>
              <a:buChar char="•"/>
            </a:pPr>
            <a:r>
              <a:rPr lang="en-GB" sz="3200" dirty="0" smtClean="0"/>
              <a:t>Lower </a:t>
            </a:r>
            <a:r>
              <a:rPr lang="en-GB" sz="3200" dirty="0"/>
              <a:t>employee contributions for those with salaries </a:t>
            </a:r>
            <a:r>
              <a:rPr lang="en-GB" sz="3200" dirty="0" smtClean="0"/>
              <a:t>on the </a:t>
            </a:r>
            <a:r>
              <a:rPr lang="en-GB" sz="3200" dirty="0"/>
              <a:t>lower </a:t>
            </a:r>
            <a:r>
              <a:rPr lang="en-GB" sz="3200" dirty="0" smtClean="0"/>
              <a:t>contribution </a:t>
            </a:r>
            <a:r>
              <a:rPr lang="en-GB" sz="3200" dirty="0"/>
              <a:t>band scale</a:t>
            </a:r>
          </a:p>
          <a:p>
            <a:pPr marL="571500" indent="-571500">
              <a:buFont typeface="Arial" panose="020B0604020202020204" pitchFamily="34" charset="0"/>
              <a:buChar char="•"/>
            </a:pPr>
            <a:r>
              <a:rPr lang="en-GB" sz="3200" dirty="0" smtClean="0"/>
              <a:t>Currently postponed: McCloud case</a:t>
            </a:r>
          </a:p>
          <a:p>
            <a:pPr marL="571500" indent="-571500">
              <a:buFont typeface="Arial" panose="020B0604020202020204" pitchFamily="34" charset="0"/>
              <a:buChar char="•"/>
            </a:pPr>
            <a:endParaRPr lang="en-GB" sz="3600" dirty="0"/>
          </a:p>
          <a:p>
            <a:endParaRPr lang="en-GB" sz="3600" dirty="0" smtClean="0"/>
          </a:p>
        </p:txBody>
      </p:sp>
    </p:spTree>
    <p:extLst>
      <p:ext uri="{BB962C8B-B14F-4D97-AF65-F5344CB8AC3E}">
        <p14:creationId xmlns:p14="http://schemas.microsoft.com/office/powerpoint/2010/main" val="1929579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rchive xmlns="e959ac68-712d-4d14-b01b-edf685deb306">false</Archive>
    <Employer1 xmlns="e959ac68-712d-4d14-b01b-edf685deb306">1090</Employer1>
    <Fund1 xmlns="e959ac68-712d-4d14-b01b-edf685deb306">2</Fund1>
    <Document_x0020_Status xmlns="e959ac68-712d-4d14-b01b-edf685deb306">Final</Document_x0020_Status>
    <Event_x0020_Type1 xmlns="e959ac68-712d-4d14-b01b-edf685deb306">1</Event_x0020_Type1>
    <Scheme_x0020_Year xmlns="e959ac68-712d-4d14-b01b-edf685deb306">30</Scheme_x0020_Year>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FC1038D5B69F74AA4D456C69B29ABA9" ma:contentTypeVersion="14" ma:contentTypeDescription="Create a new document." ma:contentTypeScope="" ma:versionID="8a39541254e735b7a997cd661ee8cab4">
  <xsd:schema xmlns:xsd="http://www.w3.org/2001/XMLSchema" xmlns:xs="http://www.w3.org/2001/XMLSchema" xmlns:p="http://schemas.microsoft.com/office/2006/metadata/properties" xmlns:ns2="e959ac68-712d-4d14-b01b-edf685deb306" targetNamespace="http://schemas.microsoft.com/office/2006/metadata/properties" ma:root="true" ma:fieldsID="ad70d195311b3e86b45c89b15bc0bee3" ns2:_="">
    <xsd:import namespace="e959ac68-712d-4d14-b01b-edf685deb306"/>
    <xsd:element name="properties">
      <xsd:complexType>
        <xsd:sequence>
          <xsd:element name="documentManagement">
            <xsd:complexType>
              <xsd:all>
                <xsd:element ref="ns2:Document_x0020_Status"/>
                <xsd:element ref="ns2:Archive" minOccurs="0"/>
                <xsd:element ref="ns2:Employer1"/>
                <xsd:element ref="ns2:Fund1"/>
                <xsd:element ref="ns2:Scheme_x0020_Year"/>
                <xsd:element ref="ns2:Event_x0020_Type1"/>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959ac68-712d-4d14-b01b-edf685deb306" elementFormDefault="qualified">
    <xsd:import namespace="http://schemas.microsoft.com/office/2006/documentManagement/types"/>
    <xsd:import namespace="http://schemas.microsoft.com/office/infopath/2007/PartnerControls"/>
    <xsd:element name="Document_x0020_Status" ma:index="8" ma:displayName="Document Status" ma:description="Status of document eg provisional, draft etc" ma:format="Dropdown" ma:internalName="Document_x0020_Status">
      <xsd:simpleType>
        <xsd:restriction base="dms:Choice">
          <xsd:enumeration value="Draft"/>
          <xsd:enumeration value="Final"/>
          <xsd:enumeration value="Original"/>
          <xsd:enumeration value="Provisional"/>
          <xsd:enumeration value="Test"/>
          <xsd:enumeration value="Working Copy"/>
        </xsd:restriction>
      </xsd:simpleType>
    </xsd:element>
    <xsd:element name="Archive" ma:index="9" nillable="true" ma:displayName="Archive" ma:default="0" ma:description="Archive yes or no?" ma:internalName="Archive">
      <xsd:simpleType>
        <xsd:restriction base="dms:Boolean"/>
      </xsd:simpleType>
    </xsd:element>
    <xsd:element name="Employer1" ma:index="10" ma:displayName="Employer" ma:indexed="true" ma:list="{b50ad000-d074-49b4-83f8-af1228697f04}" ma:internalName="Employer1" ma:showField="Employer" ma:web="e959ac68-712d-4d14-b01b-edf685deb306">
      <xsd:simpleType>
        <xsd:restriction base="dms:Lookup"/>
      </xsd:simpleType>
    </xsd:element>
    <xsd:element name="Fund1" ma:index="11" ma:displayName="Fund" ma:indexed="true" ma:list="{0c5ca00e-20ad-4e25-b0b8-2eec54b44799}" ma:internalName="Fund1" ma:readOnly="false" ma:showField="Title" ma:web="e959ac68-712d-4d14-b01b-edf685deb306">
      <xsd:simpleType>
        <xsd:restriction base="dms:Lookup"/>
      </xsd:simpleType>
    </xsd:element>
    <xsd:element name="Scheme_x0020_Year" ma:index="12" ma:displayName="Scheme Year" ma:indexed="true" ma:list="{aca16cbd-18de-4987-a762-c32ed4823fd9}" ma:internalName="Scheme_x0020_Year" ma:readOnly="false" ma:showField="Title" ma:web="e959ac68-712d-4d14-b01b-edf685deb306">
      <xsd:simpleType>
        <xsd:restriction base="dms:Lookup"/>
      </xsd:simpleType>
    </xsd:element>
    <xsd:element name="Event_x0020_Type1" ma:index="13" ma:displayName="Event Type" ma:indexed="true" ma:list="{9e9781e1-c690-47d0-a98e-65b37d166554}" ma:internalName="Event_x0020_Type1" ma:readOnly="false" ma:showField="Title" ma:web="e959ac68-712d-4d14-b01b-edf685deb306">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EE252A3-CE1E-498D-AC0B-58D860D2700B}">
  <ds:schemaRefs>
    <ds:schemaRef ds:uri="http://schemas.microsoft.com/office/infopath/2007/PartnerControls"/>
    <ds:schemaRef ds:uri="http://purl.org/dc/terms/"/>
    <ds:schemaRef ds:uri="http://schemas.microsoft.com/office/2006/documentManagement/types"/>
    <ds:schemaRef ds:uri="http://schemas.microsoft.com/office/2006/metadata/properties"/>
    <ds:schemaRef ds:uri="http://www.w3.org/XML/1998/namespace"/>
    <ds:schemaRef ds:uri="http://purl.org/dc/elements/1.1/"/>
    <ds:schemaRef ds:uri="http://purl.org/dc/dcmitype/"/>
    <ds:schemaRef ds:uri="http://schemas.openxmlformats.org/package/2006/metadata/core-properties"/>
    <ds:schemaRef ds:uri="e959ac68-712d-4d14-b01b-edf685deb306"/>
  </ds:schemaRefs>
</ds:datastoreItem>
</file>

<file path=customXml/itemProps2.xml><?xml version="1.0" encoding="utf-8"?>
<ds:datastoreItem xmlns:ds="http://schemas.openxmlformats.org/officeDocument/2006/customXml" ds:itemID="{475832A9-EF2D-4362-A904-81B2C0EDEF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959ac68-712d-4d14-b01b-edf685deb30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EEF5E52-A904-415E-AFD4-22DC0E25C9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735</TotalTime>
  <Words>1382</Words>
  <Application>Microsoft Office PowerPoint</Application>
  <PresentationFormat>On-screen Show (4:3)</PresentationFormat>
  <Paragraphs>155</Paragraphs>
  <Slides>12</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Wingdings</vt:lpstr>
      <vt:lpstr>Office Theme</vt:lpstr>
      <vt:lpstr>LGPS Regulatory Update</vt:lpstr>
      <vt:lpstr>Overview</vt:lpstr>
      <vt:lpstr>PowerPoint Presentation</vt:lpstr>
      <vt:lpstr>PowerPoint Presentation</vt:lpstr>
      <vt:lpstr>PowerPoint Presentation</vt:lpstr>
      <vt:lpstr>PowerPoint Presentation</vt:lpstr>
      <vt:lpstr>PowerPoint Presentation</vt:lpstr>
      <vt:lpstr>Scheme Advisory Board</vt:lpstr>
      <vt:lpstr>PowerPoint Presentation</vt:lpstr>
      <vt:lpstr>PowerPoint Presentation</vt:lpstr>
      <vt:lpstr>Any questions?</vt:lpstr>
      <vt:lpstr>Consultations and further reading</vt:lpstr>
    </vt:vector>
  </TitlesOfParts>
  <Company>Northamptonshire County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SchemeAmendmentsForumCPFMay2019v3</dc:title>
  <dc:creator>rsultana</dc:creator>
  <cp:lastModifiedBy>CBlose</cp:lastModifiedBy>
  <cp:revision>84</cp:revision>
  <dcterms:created xsi:type="dcterms:W3CDTF">2015-10-29T11:41:32Z</dcterms:created>
  <dcterms:modified xsi:type="dcterms:W3CDTF">2019-05-14T16:01:21Z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0x0101000FC1038D5B69F74AA4D456C69B29ABA9</vt:lpwstr>
  </property>
</Properties>
</file>